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Open Sauce" panose="020B0604020202020204" charset="0"/>
      <p:regular r:id="rId21"/>
    </p:embeddedFont>
    <p:embeddedFont>
      <p:font typeface="Open Sauce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111" b="-13111"/>
            </a:stretch>
          </a:blipFill>
        </p:spPr>
      </p:sp>
      <p:grpSp>
        <p:nvGrpSpPr>
          <p:cNvPr id="3" name="Group 3"/>
          <p:cNvGrpSpPr/>
          <p:nvPr/>
        </p:nvGrpSpPr>
        <p:grpSpPr>
          <a:xfrm rot="-5400000">
            <a:off x="11919670" y="1410820"/>
            <a:ext cx="5602127" cy="1418941"/>
            <a:chOff x="0" y="0"/>
            <a:chExt cx="1604509" cy="406400"/>
          </a:xfrm>
        </p:grpSpPr>
        <p:sp>
          <p:nvSpPr>
            <p:cNvPr id="4" name="Freeform 4"/>
            <p:cNvSpPr/>
            <p:nvPr/>
          </p:nvSpPr>
          <p:spPr>
            <a:xfrm>
              <a:off x="0" y="0"/>
              <a:ext cx="1604509" cy="406400"/>
            </a:xfrm>
            <a:custGeom>
              <a:avLst/>
              <a:gdLst/>
              <a:ahLst/>
              <a:cxnLst/>
              <a:rect l="l" t="t" r="r" b="b"/>
              <a:pathLst>
                <a:path w="1604509" h="406400">
                  <a:moveTo>
                    <a:pt x="1401309" y="0"/>
                  </a:moveTo>
                  <a:cubicBezTo>
                    <a:pt x="1513533" y="0"/>
                    <a:pt x="1604509" y="90976"/>
                    <a:pt x="1604509" y="203200"/>
                  </a:cubicBezTo>
                  <a:cubicBezTo>
                    <a:pt x="1604509" y="315424"/>
                    <a:pt x="1513533" y="406400"/>
                    <a:pt x="1401309"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51000"/>
                  </a:srgbClr>
                </a:gs>
                <a:gs pos="100000">
                  <a:srgbClr val="2C49B4">
                    <a:alpha val="51000"/>
                  </a:srgbClr>
                </a:gs>
              </a:gsLst>
              <a:lin ang="0"/>
            </a:gradFill>
          </p:spPr>
        </p:sp>
        <p:sp>
          <p:nvSpPr>
            <p:cNvPr id="5" name="TextBox 5"/>
            <p:cNvSpPr txBox="1"/>
            <p:nvPr/>
          </p:nvSpPr>
          <p:spPr>
            <a:xfrm>
              <a:off x="0" y="-28575"/>
              <a:ext cx="1604509" cy="434975"/>
            </a:xfrm>
            <a:prstGeom prst="rect">
              <a:avLst/>
            </a:prstGeom>
          </p:spPr>
          <p:txBody>
            <a:bodyPr lIns="50800" tIns="50800" rIns="50800" bIns="50800" rtlCol="0" anchor="ctr"/>
            <a:lstStyle/>
            <a:p>
              <a:pPr algn="ctr">
                <a:lnSpc>
                  <a:spcPts val="2994"/>
                </a:lnSpc>
              </a:pPr>
              <a:endParaRPr/>
            </a:p>
          </p:txBody>
        </p:sp>
      </p:grpSp>
      <p:sp>
        <p:nvSpPr>
          <p:cNvPr id="6" name="Freeform 6"/>
          <p:cNvSpPr/>
          <p:nvPr/>
        </p:nvSpPr>
        <p:spPr>
          <a:xfrm>
            <a:off x="14253678" y="3752536"/>
            <a:ext cx="934110" cy="934110"/>
          </a:xfrm>
          <a:custGeom>
            <a:avLst/>
            <a:gdLst/>
            <a:ahLst/>
            <a:cxnLst/>
            <a:rect l="l" t="t" r="r" b="b"/>
            <a:pathLst>
              <a:path w="934110" h="934110">
                <a:moveTo>
                  <a:pt x="0" y="0"/>
                </a:moveTo>
                <a:lnTo>
                  <a:pt x="934111" y="0"/>
                </a:lnTo>
                <a:lnTo>
                  <a:pt x="934111" y="934110"/>
                </a:lnTo>
                <a:lnTo>
                  <a:pt x="0" y="9341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518624" y="3741250"/>
            <a:ext cx="11931966" cy="1862217"/>
          </a:xfrm>
          <a:prstGeom prst="rect">
            <a:avLst/>
          </a:prstGeom>
        </p:spPr>
        <p:txBody>
          <a:bodyPr lIns="0" tIns="0" rIns="0" bIns="0" rtlCol="0" anchor="t">
            <a:spAutoFit/>
          </a:bodyPr>
          <a:lstStyle/>
          <a:p>
            <a:pPr algn="l">
              <a:lnSpc>
                <a:spcPts val="7403"/>
              </a:lnSpc>
            </a:pPr>
            <a:r>
              <a:rPr lang="en-US" sz="5951" b="1">
                <a:solidFill>
                  <a:srgbClr val="FFFFFF"/>
                </a:solidFill>
                <a:latin typeface="Open Sauce Bold"/>
                <a:ea typeface="Open Sauce Bold"/>
                <a:cs typeface="Open Sauce Bold"/>
                <a:sym typeface="Open Sauce Bold"/>
              </a:rPr>
              <a:t>BENQ HR Analytics Dashboard Power BI Project</a:t>
            </a:r>
          </a:p>
        </p:txBody>
      </p:sp>
      <p:sp>
        <p:nvSpPr>
          <p:cNvPr id="8" name="TextBox 8"/>
          <p:cNvSpPr txBox="1"/>
          <p:nvPr/>
        </p:nvSpPr>
        <p:spPr>
          <a:xfrm>
            <a:off x="1028700" y="6394786"/>
            <a:ext cx="7902999" cy="1038835"/>
          </a:xfrm>
          <a:prstGeom prst="rect">
            <a:avLst/>
          </a:prstGeom>
        </p:spPr>
        <p:txBody>
          <a:bodyPr lIns="0" tIns="0" rIns="0" bIns="0" rtlCol="0" anchor="t">
            <a:spAutoFit/>
          </a:bodyPr>
          <a:lstStyle/>
          <a:p>
            <a:pPr marL="712465" lvl="1" indent="-356233" algn="l">
              <a:lnSpc>
                <a:spcPts val="4105"/>
              </a:lnSpc>
              <a:buFont typeface="Arial"/>
              <a:buChar char="•"/>
            </a:pPr>
            <a:r>
              <a:rPr lang="en-US" sz="3299">
                <a:solidFill>
                  <a:srgbClr val="FFFFFF"/>
                </a:solidFill>
                <a:latin typeface="Open Sauce"/>
                <a:ea typeface="Open Sauce"/>
                <a:cs typeface="Open Sauce"/>
                <a:sym typeface="Open Sauce"/>
              </a:rPr>
              <a:t>Data Analytics Track | DEPI Egypt</a:t>
            </a:r>
          </a:p>
          <a:p>
            <a:pPr algn="l">
              <a:lnSpc>
                <a:spcPts val="4105"/>
              </a:lnSpc>
            </a:pPr>
            <a:endParaRPr lang="en-US" sz="3299">
              <a:solidFill>
                <a:srgbClr val="FFFFFF"/>
              </a:solidFill>
              <a:latin typeface="Open Sauce"/>
              <a:ea typeface="Open Sauce"/>
              <a:cs typeface="Open Sauce"/>
              <a:sym typeface="Open Sau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49523" y="1183261"/>
            <a:ext cx="13541068" cy="898523"/>
          </a:xfrm>
          <a:prstGeom prst="rect">
            <a:avLst/>
          </a:prstGeom>
        </p:spPr>
        <p:txBody>
          <a:bodyPr lIns="0" tIns="0" rIns="0" bIns="0" rtlCol="0" anchor="t">
            <a:spAutoFit/>
          </a:bodyPr>
          <a:lstStyle/>
          <a:p>
            <a:pPr algn="ctr">
              <a:lnSpc>
                <a:spcPts val="7708"/>
              </a:lnSpc>
            </a:pPr>
            <a:r>
              <a:rPr lang="en-US" sz="4397" b="1">
                <a:solidFill>
                  <a:srgbClr val="8C52FF"/>
                </a:solidFill>
                <a:latin typeface="Open Sauce Bold"/>
                <a:ea typeface="Open Sauce Bold"/>
                <a:cs typeface="Open Sauce Bold"/>
                <a:sym typeface="Open Sauce Bold"/>
              </a:rPr>
              <a:t>Workflow - Dashboard Design &amp; Development</a:t>
            </a:r>
          </a:p>
        </p:txBody>
      </p:sp>
      <p:sp>
        <p:nvSpPr>
          <p:cNvPr id="3" name="Freeform 3"/>
          <p:cNvSpPr/>
          <p:nvPr/>
        </p:nvSpPr>
        <p:spPr>
          <a:xfrm flipH="1">
            <a:off x="13511139" y="6708925"/>
            <a:ext cx="5982013" cy="3958281"/>
          </a:xfrm>
          <a:custGeom>
            <a:avLst/>
            <a:gdLst/>
            <a:ahLst/>
            <a:cxnLst/>
            <a:rect l="l" t="t" r="r" b="b"/>
            <a:pathLst>
              <a:path w="5982013" h="3958281">
                <a:moveTo>
                  <a:pt x="5982012" y="0"/>
                </a:moveTo>
                <a:lnTo>
                  <a:pt x="0" y="0"/>
                </a:lnTo>
                <a:lnTo>
                  <a:pt x="0" y="3958281"/>
                </a:lnTo>
                <a:lnTo>
                  <a:pt x="5982012" y="3958281"/>
                </a:lnTo>
                <a:lnTo>
                  <a:pt x="5982012"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flipV="1">
            <a:off x="-1541483" y="-557755"/>
            <a:ext cx="5982013" cy="3958281"/>
          </a:xfrm>
          <a:custGeom>
            <a:avLst/>
            <a:gdLst/>
            <a:ahLst/>
            <a:cxnLst/>
            <a:rect l="l" t="t" r="r" b="b"/>
            <a:pathLst>
              <a:path w="5982013" h="3958281">
                <a:moveTo>
                  <a:pt x="0" y="3958282"/>
                </a:moveTo>
                <a:lnTo>
                  <a:pt x="5982012" y="3958282"/>
                </a:lnTo>
                <a:lnTo>
                  <a:pt x="5982012" y="0"/>
                </a:lnTo>
                <a:lnTo>
                  <a:pt x="0" y="0"/>
                </a:lnTo>
                <a:lnTo>
                  <a:pt x="0" y="3958282"/>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5" name="Freeform 5"/>
          <p:cNvSpPr/>
          <p:nvPr/>
        </p:nvSpPr>
        <p:spPr>
          <a:xfrm>
            <a:off x="4859016" y="2763589"/>
            <a:ext cx="10586547" cy="6494711"/>
          </a:xfrm>
          <a:custGeom>
            <a:avLst/>
            <a:gdLst/>
            <a:ahLst/>
            <a:cxnLst/>
            <a:rect l="l" t="t" r="r" b="b"/>
            <a:pathLst>
              <a:path w="10586547" h="6494711">
                <a:moveTo>
                  <a:pt x="0" y="0"/>
                </a:moveTo>
                <a:lnTo>
                  <a:pt x="10586546" y="0"/>
                </a:lnTo>
                <a:lnTo>
                  <a:pt x="10586546" y="6494711"/>
                </a:lnTo>
                <a:lnTo>
                  <a:pt x="0" y="6494711"/>
                </a:lnTo>
                <a:lnTo>
                  <a:pt x="0" y="0"/>
                </a:lnTo>
                <a:close/>
              </a:path>
            </a:pathLst>
          </a:custGeom>
          <a:blipFill>
            <a:blip r:embed="rId4"/>
            <a:stretch>
              <a:fillRect l="-3116" t="-6278" r="-3116"/>
            </a:stretch>
          </a:blipFill>
        </p:spPr>
      </p:sp>
      <p:sp>
        <p:nvSpPr>
          <p:cNvPr id="6" name="Freeform 6"/>
          <p:cNvSpPr/>
          <p:nvPr/>
        </p:nvSpPr>
        <p:spPr>
          <a:xfrm>
            <a:off x="15445562" y="160084"/>
            <a:ext cx="2522603" cy="2522603"/>
          </a:xfrm>
          <a:custGeom>
            <a:avLst/>
            <a:gdLst/>
            <a:ahLst/>
            <a:cxnLst/>
            <a:rect l="l" t="t" r="r" b="b"/>
            <a:pathLst>
              <a:path w="2522603" h="2522603">
                <a:moveTo>
                  <a:pt x="0" y="0"/>
                </a:moveTo>
                <a:lnTo>
                  <a:pt x="2522604" y="0"/>
                </a:lnTo>
                <a:lnTo>
                  <a:pt x="2522604" y="2522604"/>
                </a:lnTo>
                <a:lnTo>
                  <a:pt x="0" y="2522604"/>
                </a:lnTo>
                <a:lnTo>
                  <a:pt x="0" y="0"/>
                </a:lnTo>
                <a:close/>
              </a:path>
            </a:pathLst>
          </a:custGeom>
          <a:blipFill>
            <a:blip r:embed="rId5"/>
            <a:stretch>
              <a:fillRect/>
            </a:stretch>
          </a:blipFill>
        </p:spPr>
      </p:sp>
      <p:sp>
        <p:nvSpPr>
          <p:cNvPr id="7" name="TextBox 7"/>
          <p:cNvSpPr txBox="1"/>
          <p:nvPr/>
        </p:nvSpPr>
        <p:spPr>
          <a:xfrm>
            <a:off x="630312" y="4707076"/>
            <a:ext cx="3420978" cy="787177"/>
          </a:xfrm>
          <a:prstGeom prst="rect">
            <a:avLst/>
          </a:prstGeom>
        </p:spPr>
        <p:txBody>
          <a:bodyPr lIns="0" tIns="0" rIns="0" bIns="0" rtlCol="0" anchor="t">
            <a:spAutoFit/>
          </a:bodyPr>
          <a:lstStyle/>
          <a:p>
            <a:pPr algn="ctr">
              <a:lnSpc>
                <a:spcPts val="6487"/>
              </a:lnSpc>
              <a:spcBef>
                <a:spcPct val="0"/>
              </a:spcBef>
            </a:pPr>
            <a:r>
              <a:rPr lang="en-US" sz="4633" b="1">
                <a:solidFill>
                  <a:srgbClr val="8C52FF"/>
                </a:solidFill>
                <a:latin typeface="Open Sauce Bold"/>
                <a:ea typeface="Open Sauce Bold"/>
                <a:cs typeface="Open Sauce Bold"/>
                <a:sym typeface="Open Sauce Bold"/>
              </a:rPr>
              <a:t>Home Page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01" y="0"/>
            <a:ext cx="18276699" cy="4659912"/>
            <a:chOff x="0" y="0"/>
            <a:chExt cx="2831539" cy="721942"/>
          </a:xfrm>
        </p:grpSpPr>
        <p:sp>
          <p:nvSpPr>
            <p:cNvPr id="3" name="Freeform 3"/>
            <p:cNvSpPr/>
            <p:nvPr/>
          </p:nvSpPr>
          <p:spPr>
            <a:xfrm>
              <a:off x="0" y="0"/>
              <a:ext cx="2831539" cy="721942"/>
            </a:xfrm>
            <a:custGeom>
              <a:avLst/>
              <a:gdLst/>
              <a:ahLst/>
              <a:cxnLst/>
              <a:rect l="l" t="t" r="r" b="b"/>
              <a:pathLst>
                <a:path w="2831539" h="721942">
                  <a:moveTo>
                    <a:pt x="0" y="0"/>
                  </a:moveTo>
                  <a:lnTo>
                    <a:pt x="2831539" y="0"/>
                  </a:lnTo>
                  <a:lnTo>
                    <a:pt x="2831539" y="721942"/>
                  </a:lnTo>
                  <a:lnTo>
                    <a:pt x="0" y="721942"/>
                  </a:lnTo>
                  <a:close/>
                </a:path>
              </a:pathLst>
            </a:custGeom>
            <a:blipFill>
              <a:blip r:embed="rId2"/>
              <a:stretch>
                <a:fillRect t="-80655" b="-80655"/>
              </a:stretch>
            </a:blipFill>
          </p:spPr>
        </p:sp>
      </p:grpSp>
      <p:grpSp>
        <p:nvGrpSpPr>
          <p:cNvPr id="4" name="Group 4"/>
          <p:cNvGrpSpPr/>
          <p:nvPr/>
        </p:nvGrpSpPr>
        <p:grpSpPr>
          <a:xfrm>
            <a:off x="1371342" y="1028700"/>
            <a:ext cx="6144869" cy="3631212"/>
            <a:chOff x="0" y="0"/>
            <a:chExt cx="812800" cy="480311"/>
          </a:xfrm>
        </p:grpSpPr>
        <p:sp>
          <p:nvSpPr>
            <p:cNvPr id="5" name="Freeform 5"/>
            <p:cNvSpPr/>
            <p:nvPr/>
          </p:nvSpPr>
          <p:spPr>
            <a:xfrm>
              <a:off x="0" y="0"/>
              <a:ext cx="812800" cy="480311"/>
            </a:xfrm>
            <a:custGeom>
              <a:avLst/>
              <a:gdLst/>
              <a:ahLst/>
              <a:cxnLst/>
              <a:rect l="l" t="t" r="r" b="b"/>
              <a:pathLst>
                <a:path w="812800" h="480311">
                  <a:moveTo>
                    <a:pt x="0" y="0"/>
                  </a:moveTo>
                  <a:lnTo>
                    <a:pt x="812800" y="0"/>
                  </a:lnTo>
                  <a:lnTo>
                    <a:pt x="812800" y="480311"/>
                  </a:lnTo>
                  <a:lnTo>
                    <a:pt x="0" y="480311"/>
                  </a:lnTo>
                  <a:close/>
                </a:path>
              </a:pathLst>
            </a:custGeom>
            <a:solidFill>
              <a:srgbClr val="8C52FF">
                <a:alpha val="80000"/>
              </a:srgbClr>
            </a:solidFill>
          </p:spPr>
        </p:sp>
        <p:sp>
          <p:nvSpPr>
            <p:cNvPr id="6" name="TextBox 6"/>
            <p:cNvSpPr txBox="1"/>
            <p:nvPr/>
          </p:nvSpPr>
          <p:spPr>
            <a:xfrm>
              <a:off x="0" y="-28575"/>
              <a:ext cx="812800" cy="508886"/>
            </a:xfrm>
            <a:prstGeom prst="rect">
              <a:avLst/>
            </a:prstGeom>
          </p:spPr>
          <p:txBody>
            <a:bodyPr lIns="50800" tIns="50800" rIns="50800" bIns="50800" rtlCol="0" anchor="ctr"/>
            <a:lstStyle/>
            <a:p>
              <a:pPr algn="ctr">
                <a:lnSpc>
                  <a:spcPts val="2994"/>
                </a:lnSpc>
              </a:pPr>
              <a:endParaRPr/>
            </a:p>
          </p:txBody>
        </p:sp>
      </p:grpSp>
      <p:sp>
        <p:nvSpPr>
          <p:cNvPr id="7" name="AutoShape 7"/>
          <p:cNvSpPr/>
          <p:nvPr/>
        </p:nvSpPr>
        <p:spPr>
          <a:xfrm>
            <a:off x="2113473" y="3639748"/>
            <a:ext cx="4470059" cy="0"/>
          </a:xfrm>
          <a:prstGeom prst="line">
            <a:avLst/>
          </a:prstGeom>
          <a:ln w="161925" cap="flat">
            <a:solidFill>
              <a:srgbClr val="FFFFFF"/>
            </a:solidFill>
            <a:prstDash val="solid"/>
            <a:headEnd type="none" w="sm" len="sm"/>
            <a:tailEnd type="none" w="sm" len="sm"/>
          </a:ln>
        </p:spPr>
      </p:sp>
      <p:sp>
        <p:nvSpPr>
          <p:cNvPr id="8" name="Freeform 8"/>
          <p:cNvSpPr/>
          <p:nvPr/>
        </p:nvSpPr>
        <p:spPr>
          <a:xfrm flipH="1">
            <a:off x="13977679" y="6941815"/>
            <a:ext cx="5630054" cy="3725391"/>
          </a:xfrm>
          <a:custGeom>
            <a:avLst/>
            <a:gdLst/>
            <a:ahLst/>
            <a:cxnLst/>
            <a:rect l="l" t="t" r="r" b="b"/>
            <a:pathLst>
              <a:path w="5630054" h="3725391">
                <a:moveTo>
                  <a:pt x="5630054" y="0"/>
                </a:moveTo>
                <a:lnTo>
                  <a:pt x="0" y="0"/>
                </a:lnTo>
                <a:lnTo>
                  <a:pt x="0" y="3725391"/>
                </a:lnTo>
                <a:lnTo>
                  <a:pt x="5630054" y="3725391"/>
                </a:lnTo>
                <a:lnTo>
                  <a:pt x="5630054"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113473" y="1589831"/>
            <a:ext cx="5402738" cy="1569007"/>
          </a:xfrm>
          <a:prstGeom prst="rect">
            <a:avLst/>
          </a:prstGeom>
        </p:spPr>
        <p:txBody>
          <a:bodyPr lIns="0" tIns="0" rIns="0" bIns="0" rtlCol="0" anchor="t">
            <a:spAutoFit/>
          </a:bodyPr>
          <a:lstStyle/>
          <a:p>
            <a:pPr algn="l">
              <a:lnSpc>
                <a:spcPts val="6362"/>
              </a:lnSpc>
            </a:pPr>
            <a:r>
              <a:rPr lang="en-US" sz="4544" b="1">
                <a:solidFill>
                  <a:srgbClr val="FFFFFF"/>
                </a:solidFill>
                <a:latin typeface="Open Sauce Bold"/>
                <a:ea typeface="Open Sauce Bold"/>
                <a:cs typeface="Open Sauce Bold"/>
                <a:sym typeface="Open Sauce Bold"/>
              </a:rPr>
              <a:t>Data Analysis &amp; KPI Extraction</a:t>
            </a:r>
          </a:p>
        </p:txBody>
      </p:sp>
      <p:sp>
        <p:nvSpPr>
          <p:cNvPr id="10" name="TextBox 10"/>
          <p:cNvSpPr txBox="1"/>
          <p:nvPr/>
        </p:nvSpPr>
        <p:spPr>
          <a:xfrm>
            <a:off x="1371342" y="6331740"/>
            <a:ext cx="3895492" cy="436559"/>
          </a:xfrm>
          <a:prstGeom prst="rect">
            <a:avLst/>
          </a:prstGeom>
        </p:spPr>
        <p:txBody>
          <a:bodyPr lIns="0" tIns="0" rIns="0" bIns="0" rtlCol="0" anchor="t">
            <a:spAutoFit/>
          </a:bodyPr>
          <a:lstStyle/>
          <a:p>
            <a:pPr algn="l">
              <a:lnSpc>
                <a:spcPts val="3618"/>
              </a:lnSpc>
            </a:pPr>
            <a:r>
              <a:rPr lang="en-US" sz="2584" b="1">
                <a:solidFill>
                  <a:srgbClr val="8C52FF"/>
                </a:solidFill>
                <a:latin typeface="Open Sauce Bold"/>
                <a:ea typeface="Open Sauce Bold"/>
                <a:cs typeface="Open Sauce Bold"/>
                <a:sym typeface="Open Sauce Bold"/>
              </a:rPr>
              <a:t>Attrition Rate: 16%</a:t>
            </a:r>
          </a:p>
        </p:txBody>
      </p:sp>
      <p:sp>
        <p:nvSpPr>
          <p:cNvPr id="11" name="TextBox 11"/>
          <p:cNvSpPr txBox="1"/>
          <p:nvPr/>
        </p:nvSpPr>
        <p:spPr>
          <a:xfrm>
            <a:off x="11901183" y="6331740"/>
            <a:ext cx="3873475" cy="436559"/>
          </a:xfrm>
          <a:prstGeom prst="rect">
            <a:avLst/>
          </a:prstGeom>
        </p:spPr>
        <p:txBody>
          <a:bodyPr lIns="0" tIns="0" rIns="0" bIns="0" rtlCol="0" anchor="t">
            <a:spAutoFit/>
          </a:bodyPr>
          <a:lstStyle/>
          <a:p>
            <a:pPr algn="l">
              <a:lnSpc>
                <a:spcPts val="3618"/>
              </a:lnSpc>
            </a:pPr>
            <a:r>
              <a:rPr lang="en-US" sz="2584" b="1">
                <a:solidFill>
                  <a:srgbClr val="8C52FF"/>
                </a:solidFill>
                <a:latin typeface="Open Sauce Bold"/>
                <a:ea typeface="Open Sauce Bold"/>
                <a:cs typeface="Open Sauce Bold"/>
                <a:sym typeface="Open Sauce Bold"/>
              </a:rPr>
              <a:t>salary range: 527k </a:t>
            </a:r>
          </a:p>
        </p:txBody>
      </p:sp>
      <p:sp>
        <p:nvSpPr>
          <p:cNvPr id="12" name="TextBox 12"/>
          <p:cNvSpPr txBox="1"/>
          <p:nvPr/>
        </p:nvSpPr>
        <p:spPr>
          <a:xfrm>
            <a:off x="1371342" y="7101674"/>
            <a:ext cx="4114567" cy="2033397"/>
          </a:xfrm>
          <a:prstGeom prst="rect">
            <a:avLst/>
          </a:prstGeom>
        </p:spPr>
        <p:txBody>
          <a:bodyPr lIns="0" tIns="0" rIns="0" bIns="0" rtlCol="0" anchor="t">
            <a:spAutoFit/>
          </a:bodyPr>
          <a:lstStyle/>
          <a:p>
            <a:pPr algn="l">
              <a:lnSpc>
                <a:spcPts val="2754"/>
              </a:lnSpc>
            </a:pPr>
            <a:r>
              <a:rPr lang="en-US" sz="1700" spc="30">
                <a:solidFill>
                  <a:srgbClr val="404155"/>
                </a:solidFill>
                <a:latin typeface="Open Sauce"/>
                <a:ea typeface="Open Sauce"/>
                <a:cs typeface="Open Sauce"/>
                <a:sym typeface="Open Sauce"/>
              </a:rPr>
              <a:t>The employee attrition rate stands at 16% of the total workforce of 1,470 employees. This indicates that approximately 235 employees have left, highlighting potential challenges in retention and workforce stability.”</a:t>
            </a:r>
          </a:p>
        </p:txBody>
      </p:sp>
      <p:sp>
        <p:nvSpPr>
          <p:cNvPr id="13" name="TextBox 13"/>
          <p:cNvSpPr txBox="1"/>
          <p:nvPr/>
        </p:nvSpPr>
        <p:spPr>
          <a:xfrm>
            <a:off x="6486035" y="7101674"/>
            <a:ext cx="4415367" cy="1347597"/>
          </a:xfrm>
          <a:prstGeom prst="rect">
            <a:avLst/>
          </a:prstGeom>
        </p:spPr>
        <p:txBody>
          <a:bodyPr lIns="0" tIns="0" rIns="0" bIns="0" rtlCol="0" anchor="t">
            <a:spAutoFit/>
          </a:bodyPr>
          <a:lstStyle/>
          <a:p>
            <a:pPr algn="l">
              <a:lnSpc>
                <a:spcPts val="2754"/>
              </a:lnSpc>
            </a:pPr>
            <a:r>
              <a:rPr lang="en-US" sz="1700" spc="30">
                <a:solidFill>
                  <a:srgbClr val="404155"/>
                </a:solidFill>
                <a:latin typeface="Open Sauce"/>
                <a:ea typeface="Open Sauce"/>
                <a:cs typeface="Open Sauce"/>
                <a:sym typeface="Open Sauce"/>
              </a:rPr>
              <a:t>A 71% Satisfaction Index reflects a solid level of employee satisfaction with opportunities to enhance engagement further.</a:t>
            </a:r>
          </a:p>
        </p:txBody>
      </p:sp>
      <p:sp>
        <p:nvSpPr>
          <p:cNvPr id="14" name="TextBox 14"/>
          <p:cNvSpPr txBox="1"/>
          <p:nvPr/>
        </p:nvSpPr>
        <p:spPr>
          <a:xfrm>
            <a:off x="11901183" y="7101674"/>
            <a:ext cx="4043548" cy="1004697"/>
          </a:xfrm>
          <a:prstGeom prst="rect">
            <a:avLst/>
          </a:prstGeom>
        </p:spPr>
        <p:txBody>
          <a:bodyPr lIns="0" tIns="0" rIns="0" bIns="0" rtlCol="0" anchor="t">
            <a:spAutoFit/>
          </a:bodyPr>
          <a:lstStyle/>
          <a:p>
            <a:pPr algn="l">
              <a:lnSpc>
                <a:spcPts val="2754"/>
              </a:lnSpc>
            </a:pPr>
            <a:r>
              <a:rPr lang="en-US" sz="1700">
                <a:solidFill>
                  <a:srgbClr val="404155"/>
                </a:solidFill>
                <a:latin typeface="Open Sauce"/>
                <a:ea typeface="Open Sauce"/>
                <a:cs typeface="Open Sauce"/>
                <a:sym typeface="Open Sauce"/>
              </a:rPr>
              <a:t>The total annual salary expenditure reaches 166M, with HR Management holding the highest pay range.</a:t>
            </a:r>
          </a:p>
        </p:txBody>
      </p:sp>
      <p:sp>
        <p:nvSpPr>
          <p:cNvPr id="15" name="TextBox 15"/>
          <p:cNvSpPr txBox="1"/>
          <p:nvPr/>
        </p:nvSpPr>
        <p:spPr>
          <a:xfrm>
            <a:off x="6486035" y="6331740"/>
            <a:ext cx="3895492" cy="436559"/>
          </a:xfrm>
          <a:prstGeom prst="rect">
            <a:avLst/>
          </a:prstGeom>
        </p:spPr>
        <p:txBody>
          <a:bodyPr lIns="0" tIns="0" rIns="0" bIns="0" rtlCol="0" anchor="t">
            <a:spAutoFit/>
          </a:bodyPr>
          <a:lstStyle/>
          <a:p>
            <a:pPr algn="l">
              <a:lnSpc>
                <a:spcPts val="3618"/>
              </a:lnSpc>
            </a:pPr>
            <a:r>
              <a:rPr lang="en-US" sz="2584" b="1">
                <a:solidFill>
                  <a:srgbClr val="8C52FF"/>
                </a:solidFill>
                <a:latin typeface="Open Sauce Bold"/>
                <a:ea typeface="Open Sauce Bold"/>
                <a:cs typeface="Open Sauce Bold"/>
                <a:sym typeface="Open Sauce Bold"/>
              </a:rPr>
              <a:t>Satisfaction Index: 71%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5630054" cy="3725391"/>
          </a:xfrm>
          <a:custGeom>
            <a:avLst/>
            <a:gdLst/>
            <a:ahLst/>
            <a:cxnLst/>
            <a:rect l="l" t="t" r="r" b="b"/>
            <a:pathLst>
              <a:path w="5630054" h="3725391">
                <a:moveTo>
                  <a:pt x="5630054" y="0"/>
                </a:moveTo>
                <a:lnTo>
                  <a:pt x="0" y="0"/>
                </a:lnTo>
                <a:lnTo>
                  <a:pt x="0" y="3725391"/>
                </a:lnTo>
                <a:lnTo>
                  <a:pt x="5630054" y="3725391"/>
                </a:lnTo>
                <a:lnTo>
                  <a:pt x="5630054"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155354" y="770603"/>
            <a:ext cx="13616453" cy="7752991"/>
            <a:chOff x="0" y="0"/>
            <a:chExt cx="2235309" cy="1272749"/>
          </a:xfrm>
        </p:grpSpPr>
        <p:sp>
          <p:nvSpPr>
            <p:cNvPr id="4" name="Freeform 4"/>
            <p:cNvSpPr/>
            <p:nvPr/>
          </p:nvSpPr>
          <p:spPr>
            <a:xfrm>
              <a:off x="0" y="0"/>
              <a:ext cx="2235309" cy="1272749"/>
            </a:xfrm>
            <a:custGeom>
              <a:avLst/>
              <a:gdLst/>
              <a:ahLst/>
              <a:cxnLst/>
              <a:rect l="l" t="t" r="r" b="b"/>
              <a:pathLst>
                <a:path w="2235309" h="1272749">
                  <a:moveTo>
                    <a:pt x="0" y="0"/>
                  </a:moveTo>
                  <a:lnTo>
                    <a:pt x="2235309" y="0"/>
                  </a:lnTo>
                  <a:lnTo>
                    <a:pt x="2235309" y="1272749"/>
                  </a:lnTo>
                  <a:lnTo>
                    <a:pt x="0" y="1272749"/>
                  </a:lnTo>
                  <a:close/>
                </a:path>
              </a:pathLst>
            </a:custGeom>
            <a:blipFill>
              <a:blip r:embed="rId4"/>
              <a:stretch>
                <a:fillRect t="-54" b="-54"/>
              </a:stretch>
            </a:blipFill>
            <a:ln w="38100" cap="sq">
              <a:solidFill>
                <a:srgbClr val="000000"/>
              </a:solidFill>
              <a:prstDash val="solid"/>
              <a:miter/>
            </a:ln>
          </p:spPr>
        </p:sp>
      </p:grpSp>
      <p:sp>
        <p:nvSpPr>
          <p:cNvPr id="5" name="TextBox 5"/>
          <p:cNvSpPr txBox="1"/>
          <p:nvPr/>
        </p:nvSpPr>
        <p:spPr>
          <a:xfrm>
            <a:off x="791891" y="8727766"/>
            <a:ext cx="14655136" cy="1114233"/>
          </a:xfrm>
          <a:prstGeom prst="rect">
            <a:avLst/>
          </a:prstGeom>
        </p:spPr>
        <p:txBody>
          <a:bodyPr lIns="0" tIns="0" rIns="0" bIns="0" rtlCol="0" anchor="t">
            <a:spAutoFit/>
          </a:bodyPr>
          <a:lstStyle/>
          <a:p>
            <a:pPr marL="517715" lvl="1" indent="-258857" algn="l">
              <a:lnSpc>
                <a:spcPts val="4604"/>
              </a:lnSpc>
              <a:buFont typeface="Arial"/>
              <a:buChar char="•"/>
            </a:pPr>
            <a:r>
              <a:rPr lang="en-US" sz="2397">
                <a:solidFill>
                  <a:srgbClr val="000000"/>
                </a:solidFill>
                <a:latin typeface="Open Sauce"/>
                <a:ea typeface="Open Sauce"/>
                <a:cs typeface="Open Sauce"/>
                <a:sym typeface="Open Sauce"/>
              </a:rPr>
              <a:t>Track changes in employee satisfaction, work-life balance, and performance over time.</a:t>
            </a:r>
          </a:p>
          <a:p>
            <a:pPr marL="517715" lvl="1" indent="-258857" algn="l">
              <a:lnSpc>
                <a:spcPts val="4604"/>
              </a:lnSpc>
              <a:buFont typeface="Arial"/>
              <a:buChar char="•"/>
            </a:pPr>
            <a:r>
              <a:rPr lang="en-US" sz="2397">
                <a:solidFill>
                  <a:srgbClr val="000000"/>
                </a:solidFill>
                <a:latin typeface="Open Sauce"/>
                <a:ea typeface="Open Sauce"/>
                <a:cs typeface="Open Sauce"/>
                <a:sym typeface="Open Sauce"/>
              </a:rPr>
              <a:t>Highlight areas needing improvement to enhance overall engagement and productivity.</a:t>
            </a:r>
          </a:p>
        </p:txBody>
      </p:sp>
      <p:sp>
        <p:nvSpPr>
          <p:cNvPr id="6" name="TextBox 6"/>
          <p:cNvSpPr txBox="1"/>
          <p:nvPr/>
        </p:nvSpPr>
        <p:spPr>
          <a:xfrm>
            <a:off x="378911" y="703928"/>
            <a:ext cx="3572437" cy="1446205"/>
          </a:xfrm>
          <a:prstGeom prst="rect">
            <a:avLst/>
          </a:prstGeom>
        </p:spPr>
        <p:txBody>
          <a:bodyPr lIns="0" tIns="0" rIns="0" bIns="0" rtlCol="0" anchor="t">
            <a:spAutoFit/>
          </a:bodyPr>
          <a:lstStyle/>
          <a:p>
            <a:pPr algn="l">
              <a:lnSpc>
                <a:spcPts val="5844"/>
              </a:lnSpc>
            </a:pPr>
            <a:r>
              <a:rPr lang="en-US" sz="4297" b="1">
                <a:solidFill>
                  <a:srgbClr val="8C52FF"/>
                </a:solidFill>
                <a:latin typeface="Open Sauce Bold"/>
                <a:ea typeface="Open Sauce Bold"/>
                <a:cs typeface="Open Sauce Bold"/>
                <a:sym typeface="Open Sauce Bold"/>
              </a:rPr>
              <a:t>Satisfaction Dashboard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2351241" y="228622"/>
            <a:ext cx="5232734" cy="3462486"/>
          </a:xfrm>
          <a:custGeom>
            <a:avLst/>
            <a:gdLst/>
            <a:ahLst/>
            <a:cxnLst/>
            <a:rect l="l" t="t" r="r" b="b"/>
            <a:pathLst>
              <a:path w="5232734" h="3462486">
                <a:moveTo>
                  <a:pt x="5232734" y="0"/>
                </a:moveTo>
                <a:lnTo>
                  <a:pt x="0" y="0"/>
                </a:lnTo>
                <a:lnTo>
                  <a:pt x="0" y="3462486"/>
                </a:lnTo>
                <a:lnTo>
                  <a:pt x="5232734" y="3462486"/>
                </a:lnTo>
                <a:lnTo>
                  <a:pt x="5232734"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712113" y="228622"/>
            <a:ext cx="7312039" cy="5655055"/>
          </a:xfrm>
          <a:custGeom>
            <a:avLst/>
            <a:gdLst/>
            <a:ahLst/>
            <a:cxnLst/>
            <a:rect l="l" t="t" r="r" b="b"/>
            <a:pathLst>
              <a:path w="7312039" h="5655055">
                <a:moveTo>
                  <a:pt x="0" y="0"/>
                </a:moveTo>
                <a:lnTo>
                  <a:pt x="7312039" y="0"/>
                </a:lnTo>
                <a:lnTo>
                  <a:pt x="7312039" y="5655055"/>
                </a:lnTo>
                <a:lnTo>
                  <a:pt x="0" y="5655055"/>
                </a:lnTo>
                <a:lnTo>
                  <a:pt x="0" y="0"/>
                </a:lnTo>
                <a:close/>
              </a:path>
            </a:pathLst>
          </a:custGeom>
          <a:blipFill>
            <a:blip r:embed="rId4"/>
            <a:stretch>
              <a:fillRect t="-1266" b="-1266"/>
            </a:stretch>
          </a:blipFill>
          <a:ln w="38100" cap="sq">
            <a:solidFill>
              <a:srgbClr val="ECECED"/>
            </a:solidFill>
            <a:prstDash val="solid"/>
            <a:miter/>
          </a:ln>
        </p:spPr>
      </p:sp>
      <p:sp>
        <p:nvSpPr>
          <p:cNvPr id="4" name="Freeform 4"/>
          <p:cNvSpPr/>
          <p:nvPr/>
        </p:nvSpPr>
        <p:spPr>
          <a:xfrm>
            <a:off x="265126" y="5143500"/>
            <a:ext cx="9978343" cy="4805318"/>
          </a:xfrm>
          <a:custGeom>
            <a:avLst/>
            <a:gdLst/>
            <a:ahLst/>
            <a:cxnLst/>
            <a:rect l="l" t="t" r="r" b="b"/>
            <a:pathLst>
              <a:path w="9978343" h="4805318">
                <a:moveTo>
                  <a:pt x="0" y="0"/>
                </a:moveTo>
                <a:lnTo>
                  <a:pt x="9978343" y="0"/>
                </a:lnTo>
                <a:lnTo>
                  <a:pt x="9978343" y="4805318"/>
                </a:lnTo>
                <a:lnTo>
                  <a:pt x="0" y="4805318"/>
                </a:lnTo>
                <a:lnTo>
                  <a:pt x="0" y="0"/>
                </a:lnTo>
                <a:close/>
              </a:path>
            </a:pathLst>
          </a:custGeom>
          <a:blipFill>
            <a:blip r:embed="rId5"/>
            <a:stretch>
              <a:fillRect t="-17323"/>
            </a:stretch>
          </a:blipFill>
          <a:ln w="38100" cap="sq">
            <a:solidFill>
              <a:srgbClr val="ECECED"/>
            </a:solidFill>
            <a:prstDash val="solid"/>
            <a:miter/>
          </a:ln>
        </p:spPr>
      </p:sp>
      <p:sp>
        <p:nvSpPr>
          <p:cNvPr id="5" name="TextBox 5"/>
          <p:cNvSpPr txBox="1"/>
          <p:nvPr/>
        </p:nvSpPr>
        <p:spPr>
          <a:xfrm>
            <a:off x="1028700" y="1457059"/>
            <a:ext cx="9365910" cy="4050822"/>
          </a:xfrm>
          <a:prstGeom prst="rect">
            <a:avLst/>
          </a:prstGeom>
        </p:spPr>
        <p:txBody>
          <a:bodyPr lIns="0" tIns="0" rIns="0" bIns="0" rtlCol="0" anchor="t">
            <a:spAutoFit/>
          </a:bodyPr>
          <a:lstStyle/>
          <a:p>
            <a:pPr algn="ctr">
              <a:lnSpc>
                <a:spcPts val="3408"/>
              </a:lnSpc>
            </a:pPr>
            <a:r>
              <a:rPr lang="en-US" sz="2434" b="1">
                <a:solidFill>
                  <a:srgbClr val="8C52FF"/>
                </a:solidFill>
                <a:latin typeface="Open Sauce Bold"/>
                <a:ea typeface="Open Sauce Bold"/>
                <a:cs typeface="Open Sauce Bold"/>
                <a:sym typeface="Open Sauce Bold"/>
              </a:rPr>
              <a:t>Satisfaction Over Years</a:t>
            </a:r>
          </a:p>
          <a:p>
            <a:pPr algn="l">
              <a:lnSpc>
                <a:spcPts val="3128"/>
              </a:lnSpc>
            </a:pPr>
            <a:endParaRPr lang="en-US" sz="2434" b="1">
              <a:solidFill>
                <a:srgbClr val="8C52FF"/>
              </a:solidFill>
              <a:latin typeface="Open Sauce Bold"/>
              <a:ea typeface="Open Sauce Bold"/>
              <a:cs typeface="Open Sauce Bold"/>
              <a:sym typeface="Open Sauce Bold"/>
            </a:endParaRPr>
          </a:p>
          <a:p>
            <a:pPr marL="482449" lvl="1" indent="-241225" algn="l">
              <a:lnSpc>
                <a:spcPts val="3262"/>
              </a:lnSpc>
              <a:buFont typeface="Arial"/>
              <a:buChar char="•"/>
            </a:pPr>
            <a:r>
              <a:rPr lang="en-US" sz="2234">
                <a:solidFill>
                  <a:srgbClr val="000000"/>
                </a:solidFill>
                <a:latin typeface="Open Sauce"/>
                <a:ea typeface="Open Sauce"/>
                <a:cs typeface="Open Sauce"/>
                <a:sym typeface="Open Sauce"/>
              </a:rPr>
              <a:t>This line chart shows a gradual decline in employee satisfaction from 72% in 2014 to 69% in 2022.</a:t>
            </a:r>
          </a:p>
          <a:p>
            <a:pPr algn="l">
              <a:lnSpc>
                <a:spcPts val="3262"/>
              </a:lnSpc>
            </a:pPr>
            <a:endParaRPr lang="en-US" sz="2234">
              <a:solidFill>
                <a:srgbClr val="000000"/>
              </a:solidFill>
              <a:latin typeface="Open Sauce"/>
              <a:ea typeface="Open Sauce"/>
              <a:cs typeface="Open Sauce"/>
              <a:sym typeface="Open Sauce"/>
            </a:endParaRPr>
          </a:p>
          <a:p>
            <a:pPr marL="482449" lvl="1" indent="-241225" algn="l">
              <a:lnSpc>
                <a:spcPts val="3128"/>
              </a:lnSpc>
              <a:buFont typeface="Arial"/>
              <a:buChar char="•"/>
            </a:pPr>
            <a:r>
              <a:rPr lang="en-US" sz="2234">
                <a:solidFill>
                  <a:srgbClr val="000000"/>
                </a:solidFill>
                <a:latin typeface="Open Sauce"/>
                <a:ea typeface="Open Sauce"/>
                <a:cs typeface="Open Sauce"/>
                <a:sym typeface="Open Sauce"/>
              </a:rPr>
              <a:t>Satisfaction remained stable for several years but dropped sharply after 2020, which may be linked to organizational changes or post-pandemic challenges.</a:t>
            </a:r>
          </a:p>
          <a:p>
            <a:pPr algn="l">
              <a:lnSpc>
                <a:spcPts val="3128"/>
              </a:lnSpc>
              <a:spcBef>
                <a:spcPct val="0"/>
              </a:spcBef>
            </a:pPr>
            <a:endParaRPr lang="en-US" sz="2234">
              <a:solidFill>
                <a:srgbClr val="000000"/>
              </a:solidFill>
              <a:latin typeface="Open Sauce"/>
              <a:ea typeface="Open Sauce"/>
              <a:cs typeface="Open Sauce"/>
              <a:sym typeface="Open Sauce"/>
            </a:endParaRPr>
          </a:p>
          <a:p>
            <a:pPr algn="l">
              <a:lnSpc>
                <a:spcPts val="3644"/>
              </a:lnSpc>
              <a:spcBef>
                <a:spcPct val="0"/>
              </a:spcBef>
            </a:pPr>
            <a:endParaRPr lang="en-US" sz="2234">
              <a:solidFill>
                <a:srgbClr val="000000"/>
              </a:solidFill>
              <a:latin typeface="Open Sauce"/>
              <a:ea typeface="Open Sauce"/>
              <a:cs typeface="Open Sauce"/>
              <a:sym typeface="Open Sauce"/>
            </a:endParaRPr>
          </a:p>
        </p:txBody>
      </p:sp>
      <p:sp>
        <p:nvSpPr>
          <p:cNvPr id="6" name="TextBox 6"/>
          <p:cNvSpPr txBox="1"/>
          <p:nvPr/>
        </p:nvSpPr>
        <p:spPr>
          <a:xfrm>
            <a:off x="10935788" y="6529030"/>
            <a:ext cx="6864690" cy="3435953"/>
          </a:xfrm>
          <a:prstGeom prst="rect">
            <a:avLst/>
          </a:prstGeom>
        </p:spPr>
        <p:txBody>
          <a:bodyPr lIns="0" tIns="0" rIns="0" bIns="0" rtlCol="0" anchor="t">
            <a:spAutoFit/>
          </a:bodyPr>
          <a:lstStyle/>
          <a:p>
            <a:pPr algn="ctr">
              <a:lnSpc>
                <a:spcPts val="3526"/>
              </a:lnSpc>
            </a:pPr>
            <a:r>
              <a:rPr lang="en-US" sz="2518" b="1">
                <a:solidFill>
                  <a:srgbClr val="8C52FF"/>
                </a:solidFill>
                <a:latin typeface="Open Sauce Bold"/>
                <a:ea typeface="Open Sauce Bold"/>
                <a:cs typeface="Open Sauce Bold"/>
                <a:sym typeface="Open Sauce Bold"/>
              </a:rPr>
              <a:t>Satisfaction Index by Field</a:t>
            </a:r>
          </a:p>
          <a:p>
            <a:pPr algn="ctr">
              <a:lnSpc>
                <a:spcPts val="3526"/>
              </a:lnSpc>
            </a:pPr>
            <a:endParaRPr lang="en-US" sz="2518" b="1">
              <a:solidFill>
                <a:srgbClr val="8C52FF"/>
              </a:solidFill>
              <a:latin typeface="Open Sauce Bold"/>
              <a:ea typeface="Open Sauce Bold"/>
              <a:cs typeface="Open Sauce Bold"/>
              <a:sym typeface="Open Sauce Bold"/>
            </a:endParaRPr>
          </a:p>
          <a:p>
            <a:pPr marL="500593" lvl="1" indent="-250296" algn="just">
              <a:lnSpc>
                <a:spcPts val="3246"/>
              </a:lnSpc>
              <a:buFont typeface="Arial"/>
              <a:buChar char="•"/>
            </a:pPr>
            <a:r>
              <a:rPr lang="en-US" sz="2318">
                <a:solidFill>
                  <a:srgbClr val="000000"/>
                </a:solidFill>
                <a:latin typeface="Open Sauce"/>
                <a:ea typeface="Open Sauce"/>
                <a:cs typeface="Open Sauce"/>
                <a:sym typeface="Open Sauce"/>
              </a:rPr>
              <a:t>This bar chart shows satisfaction levels across different fields.</a:t>
            </a:r>
          </a:p>
          <a:p>
            <a:pPr algn="just">
              <a:lnSpc>
                <a:spcPts val="3246"/>
              </a:lnSpc>
            </a:pPr>
            <a:endParaRPr lang="en-US" sz="2318">
              <a:solidFill>
                <a:srgbClr val="000000"/>
              </a:solidFill>
              <a:latin typeface="Open Sauce"/>
              <a:ea typeface="Open Sauce"/>
              <a:cs typeface="Open Sauce"/>
              <a:sym typeface="Open Sauce"/>
            </a:endParaRPr>
          </a:p>
          <a:p>
            <a:pPr marL="500593" lvl="1" indent="-250296" algn="just">
              <a:lnSpc>
                <a:spcPts val="3246"/>
              </a:lnSpc>
              <a:buFont typeface="Arial"/>
              <a:buChar char="•"/>
            </a:pPr>
            <a:r>
              <a:rPr lang="en-US" sz="2318">
                <a:solidFill>
                  <a:srgbClr val="000000"/>
                </a:solidFill>
                <a:latin typeface="Open Sauce"/>
                <a:ea typeface="Open Sauce"/>
                <a:cs typeface="Open Sauce"/>
                <a:sym typeface="Open Sauce"/>
              </a:rPr>
              <a:t>Technical &amp; Business Support: Highest at 72% Human Resources: Lowest at 69%</a:t>
            </a:r>
          </a:p>
          <a:p>
            <a:pPr algn="just">
              <a:lnSpc>
                <a:spcPts val="4107"/>
              </a:lnSpc>
              <a:spcBef>
                <a:spcPct val="0"/>
              </a:spcBef>
            </a:pPr>
            <a:endParaRPr lang="en-US" sz="2318">
              <a:solidFill>
                <a:srgbClr val="000000"/>
              </a:solidFill>
              <a:latin typeface="Open Sauce"/>
              <a:ea typeface="Open Sauce"/>
              <a:cs typeface="Open Sauce"/>
              <a:sym typeface="Open Sauce"/>
            </a:endParaRPr>
          </a:p>
        </p:txBody>
      </p:sp>
      <p:sp>
        <p:nvSpPr>
          <p:cNvPr id="7" name="TextBox 7"/>
          <p:cNvSpPr txBox="1"/>
          <p:nvPr/>
        </p:nvSpPr>
        <p:spPr>
          <a:xfrm>
            <a:off x="1028700" y="315920"/>
            <a:ext cx="5716647" cy="712780"/>
          </a:xfrm>
          <a:prstGeom prst="rect">
            <a:avLst/>
          </a:prstGeom>
        </p:spPr>
        <p:txBody>
          <a:bodyPr lIns="0" tIns="0" rIns="0" bIns="0" rtlCol="0" anchor="t">
            <a:spAutoFit/>
          </a:bodyPr>
          <a:lstStyle/>
          <a:p>
            <a:pPr algn="l">
              <a:lnSpc>
                <a:spcPts val="5844"/>
              </a:lnSpc>
            </a:pPr>
            <a:r>
              <a:rPr lang="en-US" sz="4297" b="1">
                <a:solidFill>
                  <a:srgbClr val="8C52FF"/>
                </a:solidFill>
                <a:latin typeface="Open Sauce Bold"/>
                <a:ea typeface="Open Sauce Bold"/>
                <a:cs typeface="Open Sauce Bold"/>
                <a:sym typeface="Open Sauce Bold"/>
              </a:rPr>
              <a:t>Satisfaction Insights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5630054" cy="3725391"/>
          </a:xfrm>
          <a:custGeom>
            <a:avLst/>
            <a:gdLst/>
            <a:ahLst/>
            <a:cxnLst/>
            <a:rect l="l" t="t" r="r" b="b"/>
            <a:pathLst>
              <a:path w="5630054" h="3725391">
                <a:moveTo>
                  <a:pt x="5630054" y="0"/>
                </a:moveTo>
                <a:lnTo>
                  <a:pt x="0" y="0"/>
                </a:lnTo>
                <a:lnTo>
                  <a:pt x="0" y="3725391"/>
                </a:lnTo>
                <a:lnTo>
                  <a:pt x="5630054" y="3725391"/>
                </a:lnTo>
                <a:lnTo>
                  <a:pt x="5630054"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334351" y="1304210"/>
            <a:ext cx="10176899" cy="5834683"/>
            <a:chOff x="0" y="0"/>
            <a:chExt cx="2268799" cy="1300762"/>
          </a:xfrm>
        </p:grpSpPr>
        <p:sp>
          <p:nvSpPr>
            <p:cNvPr id="4" name="Freeform 4"/>
            <p:cNvSpPr/>
            <p:nvPr/>
          </p:nvSpPr>
          <p:spPr>
            <a:xfrm>
              <a:off x="0" y="0"/>
              <a:ext cx="2268799" cy="1300762"/>
            </a:xfrm>
            <a:custGeom>
              <a:avLst/>
              <a:gdLst/>
              <a:ahLst/>
              <a:cxnLst/>
              <a:rect l="l" t="t" r="r" b="b"/>
              <a:pathLst>
                <a:path w="2268799" h="1300762">
                  <a:moveTo>
                    <a:pt x="0" y="0"/>
                  </a:moveTo>
                  <a:lnTo>
                    <a:pt x="2268799" y="0"/>
                  </a:lnTo>
                  <a:lnTo>
                    <a:pt x="2268799" y="1300762"/>
                  </a:lnTo>
                  <a:lnTo>
                    <a:pt x="0" y="1300762"/>
                  </a:lnTo>
                  <a:close/>
                </a:path>
              </a:pathLst>
            </a:custGeom>
            <a:blipFill>
              <a:blip r:embed="rId4"/>
              <a:stretch>
                <a:fillRect l="-859" r="-859"/>
              </a:stretch>
            </a:blipFill>
            <a:ln w="38100" cap="sq">
              <a:solidFill>
                <a:srgbClr val="000000"/>
              </a:solidFill>
              <a:prstDash val="solid"/>
              <a:miter/>
            </a:ln>
          </p:spPr>
        </p:sp>
      </p:grpSp>
      <p:sp>
        <p:nvSpPr>
          <p:cNvPr id="5" name="TextBox 5"/>
          <p:cNvSpPr txBox="1"/>
          <p:nvPr/>
        </p:nvSpPr>
        <p:spPr>
          <a:xfrm>
            <a:off x="0" y="8635298"/>
            <a:ext cx="18288000" cy="1207903"/>
          </a:xfrm>
          <a:prstGeom prst="rect">
            <a:avLst/>
          </a:prstGeom>
        </p:spPr>
        <p:txBody>
          <a:bodyPr lIns="0" tIns="0" rIns="0" bIns="0" rtlCol="0" anchor="t">
            <a:spAutoFit/>
          </a:bodyPr>
          <a:lstStyle/>
          <a:p>
            <a:pPr marL="500836" lvl="1" indent="-250418" algn="l">
              <a:lnSpc>
                <a:spcPts val="3247"/>
              </a:lnSpc>
              <a:buFont typeface="Arial"/>
              <a:buChar char="•"/>
            </a:pPr>
            <a:r>
              <a:rPr lang="en-US" sz="2319">
                <a:solidFill>
                  <a:srgbClr val="000000"/>
                </a:solidFill>
                <a:latin typeface="Open Sauce"/>
                <a:ea typeface="Open Sauce"/>
                <a:cs typeface="Open Sauce"/>
                <a:sym typeface="Open Sauce"/>
              </a:rPr>
              <a:t>This dashboard summarizes employee turnover across the company. The company has 1K employees and experienced 237 attritions, resulting in an Attrition Rate of 16%. The average age of employees is 28.99, with an average tenure of 4.56 years. Key turnover drivers include Years At Company, Job Role, Age, Income Band, and Performance Index (by Department).</a:t>
            </a:r>
          </a:p>
        </p:txBody>
      </p:sp>
      <p:sp>
        <p:nvSpPr>
          <p:cNvPr id="6" name="TextBox 6"/>
          <p:cNvSpPr txBox="1"/>
          <p:nvPr/>
        </p:nvSpPr>
        <p:spPr>
          <a:xfrm>
            <a:off x="378911" y="703928"/>
            <a:ext cx="3572437" cy="1446205"/>
          </a:xfrm>
          <a:prstGeom prst="rect">
            <a:avLst/>
          </a:prstGeom>
        </p:spPr>
        <p:txBody>
          <a:bodyPr lIns="0" tIns="0" rIns="0" bIns="0" rtlCol="0" anchor="t">
            <a:spAutoFit/>
          </a:bodyPr>
          <a:lstStyle/>
          <a:p>
            <a:pPr algn="l">
              <a:lnSpc>
                <a:spcPts val="5844"/>
              </a:lnSpc>
            </a:pPr>
            <a:r>
              <a:rPr lang="en-US" sz="4297" b="1">
                <a:solidFill>
                  <a:srgbClr val="8C52FF"/>
                </a:solidFill>
                <a:latin typeface="Open Sauce Bold"/>
                <a:ea typeface="Open Sauce Bold"/>
                <a:cs typeface="Open Sauce Bold"/>
                <a:sym typeface="Open Sauce Bold"/>
              </a:rPr>
              <a:t>Attrition Dashboard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81709" y="6847405"/>
            <a:ext cx="5630054" cy="3725391"/>
          </a:xfrm>
          <a:custGeom>
            <a:avLst/>
            <a:gdLst/>
            <a:ahLst/>
            <a:cxnLst/>
            <a:rect l="l" t="t" r="r" b="b"/>
            <a:pathLst>
              <a:path w="5630054" h="3725391">
                <a:moveTo>
                  <a:pt x="5630054" y="0"/>
                </a:moveTo>
                <a:lnTo>
                  <a:pt x="0" y="0"/>
                </a:lnTo>
                <a:lnTo>
                  <a:pt x="0" y="3725391"/>
                </a:lnTo>
                <a:lnTo>
                  <a:pt x="5630054" y="3725391"/>
                </a:lnTo>
                <a:lnTo>
                  <a:pt x="5630054"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3" name="Freeform 3"/>
          <p:cNvSpPr/>
          <p:nvPr/>
        </p:nvSpPr>
        <p:spPr>
          <a:xfrm>
            <a:off x="7809396" y="211165"/>
            <a:ext cx="10290230" cy="4492990"/>
          </a:xfrm>
          <a:custGeom>
            <a:avLst/>
            <a:gdLst/>
            <a:ahLst/>
            <a:cxnLst/>
            <a:rect l="l" t="t" r="r" b="b"/>
            <a:pathLst>
              <a:path w="10290230" h="4492990">
                <a:moveTo>
                  <a:pt x="0" y="0"/>
                </a:moveTo>
                <a:lnTo>
                  <a:pt x="10290230" y="0"/>
                </a:lnTo>
                <a:lnTo>
                  <a:pt x="10290230" y="4492990"/>
                </a:lnTo>
                <a:lnTo>
                  <a:pt x="0" y="4492990"/>
                </a:lnTo>
                <a:lnTo>
                  <a:pt x="0" y="0"/>
                </a:lnTo>
                <a:close/>
              </a:path>
            </a:pathLst>
          </a:custGeom>
          <a:blipFill>
            <a:blip r:embed="rId4"/>
            <a:stretch>
              <a:fillRect t="-529" b="-529"/>
            </a:stretch>
          </a:blipFill>
          <a:ln w="38100" cap="sq">
            <a:solidFill>
              <a:srgbClr val="ECECED"/>
            </a:solidFill>
            <a:prstDash val="solid"/>
            <a:miter/>
          </a:ln>
        </p:spPr>
      </p:sp>
      <p:sp>
        <p:nvSpPr>
          <p:cNvPr id="4" name="Freeform 4"/>
          <p:cNvSpPr/>
          <p:nvPr/>
        </p:nvSpPr>
        <p:spPr>
          <a:xfrm>
            <a:off x="320002" y="4931579"/>
            <a:ext cx="8823998" cy="4919379"/>
          </a:xfrm>
          <a:custGeom>
            <a:avLst/>
            <a:gdLst/>
            <a:ahLst/>
            <a:cxnLst/>
            <a:rect l="l" t="t" r="r" b="b"/>
            <a:pathLst>
              <a:path w="8823998" h="4919379">
                <a:moveTo>
                  <a:pt x="0" y="0"/>
                </a:moveTo>
                <a:lnTo>
                  <a:pt x="8823998" y="0"/>
                </a:lnTo>
                <a:lnTo>
                  <a:pt x="8823998" y="4919379"/>
                </a:lnTo>
                <a:lnTo>
                  <a:pt x="0" y="4919379"/>
                </a:lnTo>
                <a:lnTo>
                  <a:pt x="0" y="0"/>
                </a:lnTo>
                <a:close/>
              </a:path>
            </a:pathLst>
          </a:custGeom>
          <a:blipFill>
            <a:blip r:embed="rId5"/>
            <a:stretch>
              <a:fillRect/>
            </a:stretch>
          </a:blipFill>
          <a:ln w="38100" cap="sq">
            <a:solidFill>
              <a:srgbClr val="ECECED"/>
            </a:solidFill>
            <a:prstDash val="solid"/>
            <a:miter/>
          </a:ln>
        </p:spPr>
      </p:sp>
      <p:sp>
        <p:nvSpPr>
          <p:cNvPr id="5" name="TextBox 5"/>
          <p:cNvSpPr txBox="1"/>
          <p:nvPr/>
        </p:nvSpPr>
        <p:spPr>
          <a:xfrm>
            <a:off x="498684" y="1660220"/>
            <a:ext cx="7628261" cy="2437030"/>
          </a:xfrm>
          <a:prstGeom prst="rect">
            <a:avLst/>
          </a:prstGeom>
        </p:spPr>
        <p:txBody>
          <a:bodyPr lIns="0" tIns="0" rIns="0" bIns="0" rtlCol="0" anchor="t">
            <a:spAutoFit/>
          </a:bodyPr>
          <a:lstStyle/>
          <a:p>
            <a:pPr algn="ctr">
              <a:lnSpc>
                <a:spcPts val="3225"/>
              </a:lnSpc>
            </a:pPr>
            <a:r>
              <a:rPr lang="en-US" sz="2303" b="1">
                <a:solidFill>
                  <a:srgbClr val="8C52FF"/>
                </a:solidFill>
                <a:latin typeface="Open Sauce Bold"/>
                <a:ea typeface="Open Sauce Bold"/>
                <a:cs typeface="Open Sauce Bold"/>
                <a:sym typeface="Open Sauce Bold"/>
              </a:rPr>
              <a:t>Attrition by Years At Company (Early Turnover)</a:t>
            </a:r>
          </a:p>
          <a:p>
            <a:pPr algn="ctr">
              <a:lnSpc>
                <a:spcPts val="3225"/>
              </a:lnSpc>
            </a:pPr>
            <a:endParaRPr lang="en-US" sz="2303" b="1">
              <a:solidFill>
                <a:srgbClr val="8C52FF"/>
              </a:solidFill>
              <a:latin typeface="Open Sauce Bold"/>
              <a:ea typeface="Open Sauce Bold"/>
              <a:cs typeface="Open Sauce Bold"/>
              <a:sym typeface="Open Sauce Bold"/>
            </a:endParaRPr>
          </a:p>
          <a:p>
            <a:pPr marL="497424" lvl="1" indent="-248712" algn="l">
              <a:lnSpc>
                <a:spcPts val="3225"/>
              </a:lnSpc>
              <a:buFont typeface="Arial"/>
              <a:buChar char="•"/>
            </a:pPr>
            <a:r>
              <a:rPr lang="en-US" sz="2303">
                <a:solidFill>
                  <a:srgbClr val="000000"/>
                </a:solidFill>
                <a:latin typeface="Open Sauce"/>
                <a:ea typeface="Open Sauce"/>
                <a:cs typeface="Open Sauce"/>
                <a:sym typeface="Open Sauce"/>
              </a:rPr>
              <a:t>The highest number of attritions, 61 employees, occurs in the first year (0 years), indicating a significant issue with new hire retention, onboarding, or job expectation alignment.</a:t>
            </a:r>
          </a:p>
        </p:txBody>
      </p:sp>
      <p:sp>
        <p:nvSpPr>
          <p:cNvPr id="6" name="TextBox 6"/>
          <p:cNvSpPr txBox="1"/>
          <p:nvPr/>
        </p:nvSpPr>
        <p:spPr>
          <a:xfrm>
            <a:off x="684908" y="315920"/>
            <a:ext cx="4815669" cy="712780"/>
          </a:xfrm>
          <a:prstGeom prst="rect">
            <a:avLst/>
          </a:prstGeom>
        </p:spPr>
        <p:txBody>
          <a:bodyPr lIns="0" tIns="0" rIns="0" bIns="0" rtlCol="0" anchor="t">
            <a:spAutoFit/>
          </a:bodyPr>
          <a:lstStyle/>
          <a:p>
            <a:pPr algn="l">
              <a:lnSpc>
                <a:spcPts val="5844"/>
              </a:lnSpc>
            </a:pPr>
            <a:r>
              <a:rPr lang="en-US" sz="4297" b="1">
                <a:solidFill>
                  <a:srgbClr val="8C52FF"/>
                </a:solidFill>
                <a:latin typeface="Open Sauce Bold"/>
                <a:ea typeface="Open Sauce Bold"/>
                <a:cs typeface="Open Sauce Bold"/>
                <a:sym typeface="Open Sauce Bold"/>
              </a:rPr>
              <a:t>Attrition Insights</a:t>
            </a:r>
          </a:p>
        </p:txBody>
      </p:sp>
      <p:sp>
        <p:nvSpPr>
          <p:cNvPr id="7" name="TextBox 7"/>
          <p:cNvSpPr txBox="1"/>
          <p:nvPr/>
        </p:nvSpPr>
        <p:spPr>
          <a:xfrm>
            <a:off x="9631039" y="6008714"/>
            <a:ext cx="7628261" cy="2437030"/>
          </a:xfrm>
          <a:prstGeom prst="rect">
            <a:avLst/>
          </a:prstGeom>
        </p:spPr>
        <p:txBody>
          <a:bodyPr lIns="0" tIns="0" rIns="0" bIns="0" rtlCol="0" anchor="t">
            <a:spAutoFit/>
          </a:bodyPr>
          <a:lstStyle/>
          <a:p>
            <a:pPr algn="ctr">
              <a:lnSpc>
                <a:spcPts val="3225"/>
              </a:lnSpc>
            </a:pPr>
            <a:r>
              <a:rPr lang="en-US" sz="2303" b="1">
                <a:solidFill>
                  <a:srgbClr val="8C52FF"/>
                </a:solidFill>
                <a:latin typeface="Open Sauce Bold"/>
                <a:ea typeface="Open Sauce Bold"/>
                <a:cs typeface="Open Sauce Bold"/>
                <a:sym typeface="Open Sauce Bold"/>
              </a:rPr>
              <a:t>Attrition by Job Role</a:t>
            </a:r>
          </a:p>
          <a:p>
            <a:pPr algn="l">
              <a:lnSpc>
                <a:spcPts val="3225"/>
              </a:lnSpc>
            </a:pPr>
            <a:endParaRPr lang="en-US" sz="2303" b="1">
              <a:solidFill>
                <a:srgbClr val="8C52FF"/>
              </a:solidFill>
              <a:latin typeface="Open Sauce Bold"/>
              <a:ea typeface="Open Sauce Bold"/>
              <a:cs typeface="Open Sauce Bold"/>
              <a:sym typeface="Open Sauce Bold"/>
            </a:endParaRPr>
          </a:p>
          <a:p>
            <a:pPr marL="497424" lvl="1" indent="-248712" algn="l">
              <a:lnSpc>
                <a:spcPts val="3225"/>
              </a:lnSpc>
              <a:buFont typeface="Arial"/>
              <a:buChar char="•"/>
            </a:pPr>
            <a:r>
              <a:rPr lang="en-US" sz="2303">
                <a:solidFill>
                  <a:srgbClr val="000000"/>
                </a:solidFill>
                <a:latin typeface="Open Sauce"/>
                <a:ea typeface="Open Sauce"/>
                <a:cs typeface="Open Sauce"/>
                <a:sym typeface="Open Sauce"/>
              </a:rPr>
              <a:t>Data Scientist (62) and Sales Executive (57) roles account for the highest attrition numbers, suggesting these critical, specialized roles are facing the most significant retention challenges.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5630054" cy="3725391"/>
          </a:xfrm>
          <a:custGeom>
            <a:avLst/>
            <a:gdLst/>
            <a:ahLst/>
            <a:cxnLst/>
            <a:rect l="l" t="t" r="r" b="b"/>
            <a:pathLst>
              <a:path w="5630054" h="3725391">
                <a:moveTo>
                  <a:pt x="5630054" y="0"/>
                </a:moveTo>
                <a:lnTo>
                  <a:pt x="0" y="0"/>
                </a:lnTo>
                <a:lnTo>
                  <a:pt x="0" y="3725391"/>
                </a:lnTo>
                <a:lnTo>
                  <a:pt x="5630054" y="3725391"/>
                </a:lnTo>
                <a:lnTo>
                  <a:pt x="5630054"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283551" y="770603"/>
            <a:ext cx="11488255" cy="6586517"/>
            <a:chOff x="0" y="0"/>
            <a:chExt cx="2268799" cy="1300762"/>
          </a:xfrm>
        </p:grpSpPr>
        <p:sp>
          <p:nvSpPr>
            <p:cNvPr id="4" name="Freeform 4"/>
            <p:cNvSpPr/>
            <p:nvPr/>
          </p:nvSpPr>
          <p:spPr>
            <a:xfrm>
              <a:off x="0" y="0"/>
              <a:ext cx="2268799" cy="1300762"/>
            </a:xfrm>
            <a:custGeom>
              <a:avLst/>
              <a:gdLst/>
              <a:ahLst/>
              <a:cxnLst/>
              <a:rect l="l" t="t" r="r" b="b"/>
              <a:pathLst>
                <a:path w="2268799" h="1300762">
                  <a:moveTo>
                    <a:pt x="0" y="0"/>
                  </a:moveTo>
                  <a:lnTo>
                    <a:pt x="2268799" y="0"/>
                  </a:lnTo>
                  <a:lnTo>
                    <a:pt x="2268799" y="1300762"/>
                  </a:lnTo>
                  <a:lnTo>
                    <a:pt x="0" y="1300762"/>
                  </a:lnTo>
                  <a:close/>
                </a:path>
              </a:pathLst>
            </a:custGeom>
            <a:blipFill>
              <a:blip r:embed="rId4"/>
              <a:stretch>
                <a:fillRect l="-291" r="-291"/>
              </a:stretch>
            </a:blipFill>
            <a:ln w="38100" cap="sq">
              <a:solidFill>
                <a:srgbClr val="000000"/>
              </a:solidFill>
              <a:prstDash val="solid"/>
              <a:miter/>
            </a:ln>
          </p:spPr>
        </p:sp>
      </p:grpSp>
      <p:sp>
        <p:nvSpPr>
          <p:cNvPr id="5" name="Freeform 5"/>
          <p:cNvSpPr/>
          <p:nvPr/>
        </p:nvSpPr>
        <p:spPr>
          <a:xfrm>
            <a:off x="319353" y="682096"/>
            <a:ext cx="1468037" cy="1468037"/>
          </a:xfrm>
          <a:custGeom>
            <a:avLst/>
            <a:gdLst/>
            <a:ahLst/>
            <a:cxnLst/>
            <a:rect l="l" t="t" r="r" b="b"/>
            <a:pathLst>
              <a:path w="1468037" h="1468037">
                <a:moveTo>
                  <a:pt x="0" y="0"/>
                </a:moveTo>
                <a:lnTo>
                  <a:pt x="1468037" y="0"/>
                </a:lnTo>
                <a:lnTo>
                  <a:pt x="1468037" y="1468037"/>
                </a:lnTo>
                <a:lnTo>
                  <a:pt x="0" y="1468037"/>
                </a:lnTo>
                <a:lnTo>
                  <a:pt x="0" y="0"/>
                </a:lnTo>
                <a:close/>
              </a:path>
            </a:pathLst>
          </a:custGeom>
          <a:blipFill>
            <a:blip r:embed="rId5"/>
            <a:stretch>
              <a:fillRect/>
            </a:stretch>
          </a:blipFill>
        </p:spPr>
      </p:sp>
      <p:sp>
        <p:nvSpPr>
          <p:cNvPr id="6" name="TextBox 6"/>
          <p:cNvSpPr txBox="1"/>
          <p:nvPr/>
        </p:nvSpPr>
        <p:spPr>
          <a:xfrm>
            <a:off x="1787390" y="659675"/>
            <a:ext cx="3572437" cy="1446205"/>
          </a:xfrm>
          <a:prstGeom prst="rect">
            <a:avLst/>
          </a:prstGeom>
        </p:spPr>
        <p:txBody>
          <a:bodyPr lIns="0" tIns="0" rIns="0" bIns="0" rtlCol="0" anchor="t">
            <a:spAutoFit/>
          </a:bodyPr>
          <a:lstStyle/>
          <a:p>
            <a:pPr algn="l">
              <a:lnSpc>
                <a:spcPts val="5844"/>
              </a:lnSpc>
            </a:pPr>
            <a:r>
              <a:rPr lang="en-US" sz="4297" b="1">
                <a:solidFill>
                  <a:srgbClr val="8C52FF"/>
                </a:solidFill>
                <a:latin typeface="Open Sauce Bold"/>
                <a:ea typeface="Open Sauce Bold"/>
                <a:cs typeface="Open Sauce Bold"/>
                <a:sym typeface="Open Sauce Bold"/>
              </a:rPr>
              <a:t>Salary Dashboard </a:t>
            </a:r>
          </a:p>
        </p:txBody>
      </p:sp>
      <p:sp>
        <p:nvSpPr>
          <p:cNvPr id="7" name="TextBox 7"/>
          <p:cNvSpPr txBox="1"/>
          <p:nvPr/>
        </p:nvSpPr>
        <p:spPr>
          <a:xfrm>
            <a:off x="127251" y="7675691"/>
            <a:ext cx="17644556" cy="2260727"/>
          </a:xfrm>
          <a:prstGeom prst="rect">
            <a:avLst/>
          </a:prstGeom>
        </p:spPr>
        <p:txBody>
          <a:bodyPr lIns="0" tIns="0" rIns="0" bIns="0" rtlCol="0" anchor="t">
            <a:spAutoFit/>
          </a:bodyPr>
          <a:lstStyle/>
          <a:p>
            <a:pPr marL="507364" lvl="1" indent="-253682" algn="l">
              <a:lnSpc>
                <a:spcPts val="3618"/>
              </a:lnSpc>
              <a:buFont typeface="Arial"/>
              <a:buChar char="•"/>
            </a:pPr>
            <a:r>
              <a:rPr lang="en-US" sz="2349">
                <a:solidFill>
                  <a:srgbClr val="000000"/>
                </a:solidFill>
                <a:latin typeface="Open Sauce"/>
                <a:ea typeface="Open Sauce"/>
                <a:cs typeface="Open Sauce"/>
                <a:sym typeface="Open Sauce"/>
              </a:rPr>
              <a:t>This dashboard provides a concise overview of the company's salary structure, covering 1.47K employees with a Total Salary of 166M and an Average Salary of 113K. The salary range spans from 20K (Min) to 547K (Max). </a:t>
            </a:r>
          </a:p>
          <a:p>
            <a:pPr marL="507364" lvl="1" indent="-253682" algn="l">
              <a:lnSpc>
                <a:spcPts val="3618"/>
              </a:lnSpc>
              <a:buFont typeface="Arial"/>
              <a:buChar char="•"/>
            </a:pPr>
            <a:r>
              <a:rPr lang="en-US" sz="2349">
                <a:solidFill>
                  <a:srgbClr val="000000"/>
                </a:solidFill>
                <a:latin typeface="Open Sauce"/>
                <a:ea typeface="Open Sauce"/>
                <a:cs typeface="Open Sauce"/>
                <a:sym typeface="Open Sauce"/>
              </a:rPr>
              <a:t>Key insights reveal trends across Job Roles, Departments, Age Groups, Education Levels, Overtime, and Gender.</a:t>
            </a:r>
          </a:p>
          <a:p>
            <a:pPr marL="507364" lvl="1" indent="-253682" algn="l">
              <a:lnSpc>
                <a:spcPts val="3618"/>
              </a:lnSpc>
              <a:buFont typeface="Arial"/>
              <a:buChar char="•"/>
            </a:pPr>
            <a:r>
              <a:rPr lang="en-US" sz="2349">
                <a:solidFill>
                  <a:srgbClr val="000000"/>
                </a:solidFill>
                <a:latin typeface="Open Sauce"/>
                <a:ea typeface="Open Sauce"/>
                <a:cs typeface="Open Sauce"/>
                <a:sym typeface="Open Sauce"/>
              </a:rPr>
              <a:t>Provides transparency in payroll analysis, detects pay gaps, and helps design fair and competitive compensation strategies.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2657946" y="6561609"/>
            <a:ext cx="5630054" cy="3725391"/>
          </a:xfrm>
          <a:custGeom>
            <a:avLst/>
            <a:gdLst/>
            <a:ahLst/>
            <a:cxnLst/>
            <a:rect l="l" t="t" r="r" b="b"/>
            <a:pathLst>
              <a:path w="5630054" h="3725391">
                <a:moveTo>
                  <a:pt x="5630054" y="0"/>
                </a:moveTo>
                <a:lnTo>
                  <a:pt x="0" y="0"/>
                </a:lnTo>
                <a:lnTo>
                  <a:pt x="0" y="3725391"/>
                </a:lnTo>
                <a:lnTo>
                  <a:pt x="5630054" y="3725391"/>
                </a:lnTo>
                <a:lnTo>
                  <a:pt x="5630054"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231187" y="0"/>
            <a:ext cx="10056813" cy="5385994"/>
            <a:chOff x="0" y="0"/>
            <a:chExt cx="3313633" cy="1774638"/>
          </a:xfrm>
        </p:grpSpPr>
        <p:sp>
          <p:nvSpPr>
            <p:cNvPr id="4" name="Freeform 4"/>
            <p:cNvSpPr/>
            <p:nvPr/>
          </p:nvSpPr>
          <p:spPr>
            <a:xfrm>
              <a:off x="0" y="0"/>
              <a:ext cx="3313633" cy="1774638"/>
            </a:xfrm>
            <a:custGeom>
              <a:avLst/>
              <a:gdLst/>
              <a:ahLst/>
              <a:cxnLst/>
              <a:rect l="l" t="t" r="r" b="b"/>
              <a:pathLst>
                <a:path w="3313633" h="1774638">
                  <a:moveTo>
                    <a:pt x="0" y="0"/>
                  </a:moveTo>
                  <a:lnTo>
                    <a:pt x="3313633" y="0"/>
                  </a:lnTo>
                  <a:lnTo>
                    <a:pt x="3313633" y="1774638"/>
                  </a:lnTo>
                  <a:lnTo>
                    <a:pt x="0" y="1774638"/>
                  </a:lnTo>
                  <a:close/>
                </a:path>
              </a:pathLst>
            </a:custGeom>
            <a:blipFill>
              <a:blip r:embed="rId4"/>
              <a:stretch>
                <a:fillRect t="-1931" b="-1931"/>
              </a:stretch>
            </a:blipFill>
            <a:ln w="38100" cap="sq">
              <a:solidFill>
                <a:srgbClr val="ECECED"/>
              </a:solidFill>
              <a:prstDash val="solid"/>
              <a:miter/>
            </a:ln>
          </p:spPr>
        </p:sp>
      </p:grpSp>
      <p:sp>
        <p:nvSpPr>
          <p:cNvPr id="5" name="TextBox 5"/>
          <p:cNvSpPr txBox="1"/>
          <p:nvPr/>
        </p:nvSpPr>
        <p:spPr>
          <a:xfrm>
            <a:off x="232648" y="1458117"/>
            <a:ext cx="7628261" cy="2846605"/>
          </a:xfrm>
          <a:prstGeom prst="rect">
            <a:avLst/>
          </a:prstGeom>
        </p:spPr>
        <p:txBody>
          <a:bodyPr lIns="0" tIns="0" rIns="0" bIns="0" rtlCol="0" anchor="t">
            <a:spAutoFit/>
          </a:bodyPr>
          <a:lstStyle/>
          <a:p>
            <a:pPr algn="ctr">
              <a:lnSpc>
                <a:spcPts val="3225"/>
              </a:lnSpc>
            </a:pPr>
            <a:r>
              <a:rPr lang="en-US" sz="2303" b="1">
                <a:solidFill>
                  <a:srgbClr val="8C52FF"/>
                </a:solidFill>
                <a:latin typeface="Open Sauce Bold"/>
                <a:ea typeface="Open Sauce Bold"/>
                <a:cs typeface="Open Sauce Bold"/>
                <a:sym typeface="Open Sauce Bold"/>
              </a:rPr>
              <a:t>Average Salary by Age Group</a:t>
            </a:r>
          </a:p>
          <a:p>
            <a:pPr algn="ctr">
              <a:lnSpc>
                <a:spcPts val="3225"/>
              </a:lnSpc>
            </a:pPr>
            <a:endParaRPr lang="en-US" sz="2303" b="1">
              <a:solidFill>
                <a:srgbClr val="8C52FF"/>
              </a:solidFill>
              <a:latin typeface="Open Sauce Bold"/>
              <a:ea typeface="Open Sauce Bold"/>
              <a:cs typeface="Open Sauce Bold"/>
              <a:sym typeface="Open Sauce Bold"/>
            </a:endParaRPr>
          </a:p>
          <a:p>
            <a:pPr marL="497424" lvl="1" indent="-248712" algn="l">
              <a:lnSpc>
                <a:spcPts val="3225"/>
              </a:lnSpc>
              <a:buFont typeface="Arial"/>
              <a:buChar char="•"/>
            </a:pPr>
            <a:r>
              <a:rPr lang="en-US" sz="2303">
                <a:solidFill>
                  <a:srgbClr val="000000"/>
                </a:solidFill>
                <a:latin typeface="Open Sauce"/>
                <a:ea typeface="Open Sauce"/>
                <a:cs typeface="Open Sauce"/>
                <a:sym typeface="Open Sauce"/>
              </a:rPr>
              <a:t>Employees in the 45-54 age group earn the highest average salary (200K), followed closely by the 35-44 age group (187K), showing a strong positive correlation between experience/seniority and compensation.</a:t>
            </a:r>
          </a:p>
        </p:txBody>
      </p:sp>
      <p:sp>
        <p:nvSpPr>
          <p:cNvPr id="6" name="TextBox 6"/>
          <p:cNvSpPr txBox="1"/>
          <p:nvPr/>
        </p:nvSpPr>
        <p:spPr>
          <a:xfrm>
            <a:off x="232648" y="57823"/>
            <a:ext cx="4815669" cy="712780"/>
          </a:xfrm>
          <a:prstGeom prst="rect">
            <a:avLst/>
          </a:prstGeom>
        </p:spPr>
        <p:txBody>
          <a:bodyPr lIns="0" tIns="0" rIns="0" bIns="0" rtlCol="0" anchor="t">
            <a:spAutoFit/>
          </a:bodyPr>
          <a:lstStyle/>
          <a:p>
            <a:pPr algn="l">
              <a:lnSpc>
                <a:spcPts val="5844"/>
              </a:lnSpc>
            </a:pPr>
            <a:r>
              <a:rPr lang="en-US" sz="4297" b="1">
                <a:solidFill>
                  <a:srgbClr val="8C52FF"/>
                </a:solidFill>
                <a:latin typeface="Open Sauce Bold"/>
                <a:ea typeface="Open Sauce Bold"/>
                <a:cs typeface="Open Sauce Bold"/>
                <a:sym typeface="Open Sauce Bold"/>
              </a:rPr>
              <a:t>Salary Insights </a:t>
            </a:r>
          </a:p>
        </p:txBody>
      </p:sp>
      <p:sp>
        <p:nvSpPr>
          <p:cNvPr id="7" name="TextBox 7"/>
          <p:cNvSpPr txBox="1"/>
          <p:nvPr/>
        </p:nvSpPr>
        <p:spPr>
          <a:xfrm>
            <a:off x="9445463" y="6809305"/>
            <a:ext cx="7628261" cy="2027455"/>
          </a:xfrm>
          <a:prstGeom prst="rect">
            <a:avLst/>
          </a:prstGeom>
        </p:spPr>
        <p:txBody>
          <a:bodyPr lIns="0" tIns="0" rIns="0" bIns="0" rtlCol="0" anchor="t">
            <a:spAutoFit/>
          </a:bodyPr>
          <a:lstStyle/>
          <a:p>
            <a:pPr algn="ctr">
              <a:lnSpc>
                <a:spcPts val="3225"/>
              </a:lnSpc>
            </a:pPr>
            <a:r>
              <a:rPr lang="en-US" sz="2303" b="1">
                <a:solidFill>
                  <a:srgbClr val="8C52FF"/>
                </a:solidFill>
                <a:latin typeface="Open Sauce Bold"/>
                <a:ea typeface="Open Sauce Bold"/>
                <a:cs typeface="Open Sauce Bold"/>
                <a:sym typeface="Open Sauce Bold"/>
              </a:rPr>
              <a:t>Top 5 Job Roles by Average Salary </a:t>
            </a:r>
          </a:p>
          <a:p>
            <a:pPr algn="l">
              <a:lnSpc>
                <a:spcPts val="3225"/>
              </a:lnSpc>
            </a:pPr>
            <a:endParaRPr lang="en-US" sz="2303" b="1">
              <a:solidFill>
                <a:srgbClr val="8C52FF"/>
              </a:solidFill>
              <a:latin typeface="Open Sauce Bold"/>
              <a:ea typeface="Open Sauce Bold"/>
              <a:cs typeface="Open Sauce Bold"/>
              <a:sym typeface="Open Sauce Bold"/>
            </a:endParaRPr>
          </a:p>
          <a:p>
            <a:pPr marL="497424" lvl="1" indent="-248712" algn="l">
              <a:lnSpc>
                <a:spcPts val="3225"/>
              </a:lnSpc>
              <a:buFont typeface="Arial"/>
              <a:buChar char="•"/>
            </a:pPr>
            <a:r>
              <a:rPr lang="en-US" sz="2303">
                <a:solidFill>
                  <a:srgbClr val="000000"/>
                </a:solidFill>
                <a:latin typeface="Open Sauce"/>
                <a:ea typeface="Open Sauce"/>
                <a:cs typeface="Open Sauce"/>
                <a:sym typeface="Open Sauce"/>
              </a:rPr>
              <a:t>HR Manager has the highest average salary (0.45M), significantly outpacing other roles, including Engineering (0.29M).</a:t>
            </a:r>
          </a:p>
        </p:txBody>
      </p:sp>
      <p:grpSp>
        <p:nvGrpSpPr>
          <p:cNvPr id="8" name="Group 8"/>
          <p:cNvGrpSpPr/>
          <p:nvPr/>
        </p:nvGrpSpPr>
        <p:grpSpPr>
          <a:xfrm>
            <a:off x="0" y="5385994"/>
            <a:ext cx="9023884" cy="4832802"/>
            <a:chOff x="0" y="0"/>
            <a:chExt cx="3313633" cy="1774638"/>
          </a:xfrm>
        </p:grpSpPr>
        <p:sp>
          <p:nvSpPr>
            <p:cNvPr id="9" name="Freeform 9"/>
            <p:cNvSpPr/>
            <p:nvPr/>
          </p:nvSpPr>
          <p:spPr>
            <a:xfrm>
              <a:off x="0" y="0"/>
              <a:ext cx="3313633" cy="1774638"/>
            </a:xfrm>
            <a:custGeom>
              <a:avLst/>
              <a:gdLst/>
              <a:ahLst/>
              <a:cxnLst/>
              <a:rect l="l" t="t" r="r" b="b"/>
              <a:pathLst>
                <a:path w="3313633" h="1774638">
                  <a:moveTo>
                    <a:pt x="0" y="0"/>
                  </a:moveTo>
                  <a:lnTo>
                    <a:pt x="3313633" y="0"/>
                  </a:lnTo>
                  <a:lnTo>
                    <a:pt x="3313633" y="1774638"/>
                  </a:lnTo>
                  <a:lnTo>
                    <a:pt x="0" y="1774638"/>
                  </a:lnTo>
                  <a:close/>
                </a:path>
              </a:pathLst>
            </a:custGeom>
            <a:blipFill>
              <a:blip r:embed="rId5"/>
              <a:stretch>
                <a:fillRect l="-1138" r="-1138"/>
              </a:stretch>
            </a:blipFill>
            <a:ln w="38100" cap="sq">
              <a:solidFill>
                <a:srgbClr val="ECECED"/>
              </a:solidFill>
              <a:prstDash val="solid"/>
              <a:miter/>
            </a:ln>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7854" y="315920"/>
            <a:ext cx="8846146" cy="712780"/>
          </a:xfrm>
          <a:prstGeom prst="rect">
            <a:avLst/>
          </a:prstGeom>
        </p:spPr>
        <p:txBody>
          <a:bodyPr lIns="0" tIns="0" rIns="0" bIns="0" rtlCol="0" anchor="t">
            <a:spAutoFit/>
          </a:bodyPr>
          <a:lstStyle/>
          <a:p>
            <a:pPr marL="0" lvl="0" indent="0" algn="l">
              <a:lnSpc>
                <a:spcPts val="5844"/>
              </a:lnSpc>
              <a:spcBef>
                <a:spcPct val="0"/>
              </a:spcBef>
            </a:pPr>
            <a:r>
              <a:rPr lang="en-US" sz="4297" b="1" u="none" strike="noStrike">
                <a:solidFill>
                  <a:srgbClr val="8C52FF"/>
                </a:solidFill>
                <a:latin typeface="Open Sauce Bold"/>
                <a:ea typeface="Open Sauce Bold"/>
                <a:cs typeface="Open Sauce Bold"/>
                <a:sym typeface="Open Sauce Bold"/>
              </a:rPr>
              <a:t>Recommendations &amp; Next Steps</a:t>
            </a:r>
          </a:p>
        </p:txBody>
      </p:sp>
      <p:sp>
        <p:nvSpPr>
          <p:cNvPr id="3" name="TextBox 3"/>
          <p:cNvSpPr txBox="1"/>
          <p:nvPr/>
        </p:nvSpPr>
        <p:spPr>
          <a:xfrm>
            <a:off x="310852" y="1485013"/>
            <a:ext cx="17652776" cy="8414385"/>
          </a:xfrm>
          <a:prstGeom prst="rect">
            <a:avLst/>
          </a:prstGeom>
        </p:spPr>
        <p:txBody>
          <a:bodyPr lIns="0" tIns="0" rIns="0" bIns="0" rtlCol="0" anchor="t">
            <a:spAutoFit/>
          </a:bodyPr>
          <a:lstStyle/>
          <a:p>
            <a:pPr marL="582928" lvl="1" indent="-291464" algn="just">
              <a:lnSpc>
                <a:spcPts val="5399"/>
              </a:lnSpc>
              <a:buFont typeface="Arial"/>
              <a:buChar char="•"/>
            </a:pPr>
            <a:r>
              <a:rPr lang="en-US" sz="2699" b="1">
                <a:solidFill>
                  <a:srgbClr val="8C52FF"/>
                </a:solidFill>
                <a:latin typeface="Open Sauce Bold"/>
                <a:ea typeface="Open Sauce Bold"/>
                <a:cs typeface="Open Sauce Bold"/>
                <a:sym typeface="Open Sauce Bold"/>
              </a:rPr>
              <a:t>Boost Employee Engagement:</a:t>
            </a:r>
          </a:p>
          <a:p>
            <a:pPr algn="just">
              <a:lnSpc>
                <a:spcPts val="5199"/>
              </a:lnSpc>
            </a:pPr>
            <a:r>
              <a:rPr lang="en-US" sz="2599">
                <a:solidFill>
                  <a:srgbClr val="000000"/>
                </a:solidFill>
                <a:latin typeface="Open Sauce"/>
                <a:ea typeface="Open Sauce"/>
                <a:cs typeface="Open Sauce"/>
                <a:sym typeface="Open Sauce"/>
              </a:rPr>
              <a:t>      Address post-2020 satisfaction decline through feedback programs, wellness initiatives, and stronger  communication especially within HR teams.</a:t>
            </a:r>
          </a:p>
          <a:p>
            <a:pPr marL="561339" lvl="1" indent="-280669" algn="just">
              <a:lnSpc>
                <a:spcPts val="5199"/>
              </a:lnSpc>
              <a:buFont typeface="Arial"/>
              <a:buChar char="•"/>
            </a:pPr>
            <a:r>
              <a:rPr lang="en-US" sz="2599" b="1">
                <a:solidFill>
                  <a:srgbClr val="8C52FF"/>
                </a:solidFill>
                <a:latin typeface="Open Sauce Bold"/>
                <a:ea typeface="Open Sauce Bold"/>
                <a:cs typeface="Open Sauce Bold"/>
                <a:sym typeface="Open Sauce Bold"/>
              </a:rPr>
              <a:t>Reduce Early Turnover:</a:t>
            </a:r>
          </a:p>
          <a:p>
            <a:pPr algn="just">
              <a:lnSpc>
                <a:spcPts val="5199"/>
              </a:lnSpc>
            </a:pPr>
            <a:r>
              <a:rPr lang="en-US" sz="2599">
                <a:solidFill>
                  <a:srgbClr val="000000"/>
                </a:solidFill>
                <a:latin typeface="Open Sauce"/>
                <a:ea typeface="Open Sauce"/>
                <a:cs typeface="Open Sauce"/>
                <a:sym typeface="Open Sauce"/>
              </a:rPr>
              <a:t>      Strengthen onboarding and clarify job expectations to retain new hires during their first year.</a:t>
            </a:r>
          </a:p>
          <a:p>
            <a:pPr marL="582928" lvl="1" indent="-291464" algn="just">
              <a:lnSpc>
                <a:spcPts val="5399"/>
              </a:lnSpc>
              <a:buFont typeface="Arial"/>
              <a:buChar char="•"/>
            </a:pPr>
            <a:r>
              <a:rPr lang="en-US" sz="2699" b="1">
                <a:solidFill>
                  <a:srgbClr val="8C52FF"/>
                </a:solidFill>
                <a:latin typeface="Open Sauce Bold"/>
                <a:ea typeface="Open Sauce Bold"/>
                <a:cs typeface="Open Sauce Bold"/>
                <a:sym typeface="Open Sauce Bold"/>
              </a:rPr>
              <a:t>Retain Key Talent:</a:t>
            </a:r>
          </a:p>
          <a:p>
            <a:pPr algn="just">
              <a:lnSpc>
                <a:spcPts val="5199"/>
              </a:lnSpc>
            </a:pPr>
            <a:r>
              <a:rPr lang="en-US" sz="2599">
                <a:solidFill>
                  <a:srgbClr val="000000"/>
                </a:solidFill>
                <a:latin typeface="Open Sauce"/>
                <a:ea typeface="Open Sauce"/>
                <a:cs typeface="Open Sauce"/>
                <a:sym typeface="Open Sauce"/>
              </a:rPr>
              <a:t>      Focus retention strategies on Data Scientists and Sales Executives with clear growth paths and performance-based incentives.</a:t>
            </a:r>
          </a:p>
          <a:p>
            <a:pPr marL="582928" lvl="1" indent="-291464" algn="just">
              <a:lnSpc>
                <a:spcPts val="5399"/>
              </a:lnSpc>
              <a:buFont typeface="Arial"/>
              <a:buChar char="•"/>
            </a:pPr>
            <a:r>
              <a:rPr lang="en-US" sz="2699" b="1">
                <a:solidFill>
                  <a:srgbClr val="8C52FF"/>
                </a:solidFill>
                <a:latin typeface="Open Sauce Bold"/>
                <a:ea typeface="Open Sauce Bold"/>
                <a:cs typeface="Open Sauce Bold"/>
                <a:sym typeface="Open Sauce Bold"/>
              </a:rPr>
              <a:t>Review Pay Structures:</a:t>
            </a:r>
          </a:p>
          <a:p>
            <a:pPr algn="just">
              <a:lnSpc>
                <a:spcPts val="5199"/>
              </a:lnSpc>
            </a:pPr>
            <a:r>
              <a:rPr lang="en-US" sz="2599">
                <a:solidFill>
                  <a:srgbClr val="000000"/>
                </a:solidFill>
                <a:latin typeface="Open Sauce"/>
                <a:ea typeface="Open Sauce"/>
                <a:cs typeface="Open Sauce"/>
                <a:sym typeface="Open Sauce"/>
              </a:rPr>
              <a:t>      Ensure compensation is fair and consistent across roles to maintain motivation and equity.</a:t>
            </a:r>
          </a:p>
          <a:p>
            <a:pPr marL="582928" lvl="1" indent="-291464" algn="just">
              <a:lnSpc>
                <a:spcPts val="5399"/>
              </a:lnSpc>
              <a:buFont typeface="Arial"/>
              <a:buChar char="•"/>
            </a:pPr>
            <a:r>
              <a:rPr lang="en-US" sz="2699" b="1">
                <a:solidFill>
                  <a:srgbClr val="8C52FF"/>
                </a:solidFill>
                <a:latin typeface="Open Sauce Bold"/>
                <a:ea typeface="Open Sauce Bold"/>
                <a:cs typeface="Open Sauce Bold"/>
                <a:sym typeface="Open Sauce Bold"/>
              </a:rPr>
              <a:t>Monitor Progress Continuously:</a:t>
            </a:r>
          </a:p>
          <a:p>
            <a:pPr algn="just">
              <a:lnSpc>
                <a:spcPts val="5199"/>
              </a:lnSpc>
            </a:pPr>
            <a:r>
              <a:rPr lang="en-US" sz="2599">
                <a:solidFill>
                  <a:srgbClr val="000000"/>
                </a:solidFill>
                <a:latin typeface="Open Sauce"/>
                <a:ea typeface="Open Sauce"/>
                <a:cs typeface="Open Sauce"/>
                <a:sym typeface="Open Sauce"/>
              </a:rPr>
              <a:t>       Keep dashboards updated to track improvements and guide future HR strategies.</a:t>
            </a:r>
          </a:p>
          <a:p>
            <a:pPr algn="just">
              <a:lnSpc>
                <a:spcPts val="3359"/>
              </a:lnSpc>
              <a:spcBef>
                <a:spcPct val="0"/>
              </a:spcBef>
            </a:pPr>
            <a:endParaRPr lang="en-US" sz="2599">
              <a:solidFill>
                <a:srgbClr val="000000"/>
              </a:solidFill>
              <a:latin typeface="Open Sauce"/>
              <a:ea typeface="Open Sauce"/>
              <a:cs typeface="Open Sauce"/>
              <a:sym typeface="Open Sauc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4B9FF">
                <a:alpha val="100000"/>
              </a:srgbClr>
            </a:gs>
            <a:gs pos="100000">
              <a:srgbClr val="E894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832616" y="1832116"/>
            <a:ext cx="6622768" cy="6622768"/>
          </a:xfrm>
          <a:custGeom>
            <a:avLst/>
            <a:gdLst/>
            <a:ahLst/>
            <a:cxnLst/>
            <a:rect l="l" t="t" r="r" b="b"/>
            <a:pathLst>
              <a:path w="6622768" h="6622768">
                <a:moveTo>
                  <a:pt x="0" y="0"/>
                </a:moveTo>
                <a:lnTo>
                  <a:pt x="6622768" y="0"/>
                </a:lnTo>
                <a:lnTo>
                  <a:pt x="6622768" y="6622768"/>
                </a:lnTo>
                <a:lnTo>
                  <a:pt x="0" y="6622768"/>
                </a:lnTo>
                <a:lnTo>
                  <a:pt x="0" y="0"/>
                </a:lnTo>
                <a:close/>
              </a:path>
            </a:pathLst>
          </a:custGeom>
          <a:blipFill>
            <a:blip r:embed="rId2"/>
            <a:stretch>
              <a:fillRect/>
            </a:stretch>
          </a:blipFill>
        </p:spPr>
      </p:sp>
      <p:sp>
        <p:nvSpPr>
          <p:cNvPr id="3" name="Freeform 3"/>
          <p:cNvSpPr/>
          <p:nvPr/>
        </p:nvSpPr>
        <p:spPr>
          <a:xfrm flipH="1">
            <a:off x="0" y="100873"/>
            <a:ext cx="5232734" cy="3462486"/>
          </a:xfrm>
          <a:custGeom>
            <a:avLst/>
            <a:gdLst/>
            <a:ahLst/>
            <a:cxnLst/>
            <a:rect l="l" t="t" r="r" b="b"/>
            <a:pathLst>
              <a:path w="5232734" h="3462486">
                <a:moveTo>
                  <a:pt x="5232734" y="0"/>
                </a:moveTo>
                <a:lnTo>
                  <a:pt x="0" y="0"/>
                </a:lnTo>
                <a:lnTo>
                  <a:pt x="0" y="3462486"/>
                </a:lnTo>
                <a:lnTo>
                  <a:pt x="5232734" y="3462486"/>
                </a:lnTo>
                <a:lnTo>
                  <a:pt x="5232734"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3055266" y="6723641"/>
            <a:ext cx="5232734" cy="3462486"/>
          </a:xfrm>
          <a:custGeom>
            <a:avLst/>
            <a:gdLst/>
            <a:ahLst/>
            <a:cxnLst/>
            <a:rect l="l" t="t" r="r" b="b"/>
            <a:pathLst>
              <a:path w="5232734" h="3462486">
                <a:moveTo>
                  <a:pt x="5232734" y="0"/>
                </a:moveTo>
                <a:lnTo>
                  <a:pt x="0" y="0"/>
                </a:lnTo>
                <a:lnTo>
                  <a:pt x="0" y="3462486"/>
                </a:lnTo>
                <a:lnTo>
                  <a:pt x="5232734" y="3462486"/>
                </a:lnTo>
                <a:lnTo>
                  <a:pt x="5232734"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01" y="0"/>
            <a:ext cx="18276699" cy="4917940"/>
            <a:chOff x="0" y="0"/>
            <a:chExt cx="2831539" cy="761918"/>
          </a:xfrm>
        </p:grpSpPr>
        <p:sp>
          <p:nvSpPr>
            <p:cNvPr id="3" name="Freeform 3"/>
            <p:cNvSpPr/>
            <p:nvPr/>
          </p:nvSpPr>
          <p:spPr>
            <a:xfrm>
              <a:off x="0" y="0"/>
              <a:ext cx="2831539" cy="761918"/>
            </a:xfrm>
            <a:custGeom>
              <a:avLst/>
              <a:gdLst/>
              <a:ahLst/>
              <a:cxnLst/>
              <a:rect l="l" t="t" r="r" b="b"/>
              <a:pathLst>
                <a:path w="2831539" h="761918">
                  <a:moveTo>
                    <a:pt x="0" y="0"/>
                  </a:moveTo>
                  <a:lnTo>
                    <a:pt x="2831539" y="0"/>
                  </a:lnTo>
                  <a:lnTo>
                    <a:pt x="2831539" y="761918"/>
                  </a:lnTo>
                  <a:lnTo>
                    <a:pt x="0" y="761918"/>
                  </a:lnTo>
                  <a:close/>
                </a:path>
              </a:pathLst>
            </a:custGeom>
            <a:blipFill>
              <a:blip r:embed="rId2"/>
              <a:stretch>
                <a:fillRect t="-73800" b="-73800"/>
              </a:stretch>
            </a:blipFill>
          </p:spPr>
        </p:sp>
      </p:grpSp>
      <p:grpSp>
        <p:nvGrpSpPr>
          <p:cNvPr id="4" name="Group 4"/>
          <p:cNvGrpSpPr/>
          <p:nvPr/>
        </p:nvGrpSpPr>
        <p:grpSpPr>
          <a:xfrm>
            <a:off x="1371342" y="1028700"/>
            <a:ext cx="8033815" cy="3889240"/>
            <a:chOff x="0" y="0"/>
            <a:chExt cx="1062657" cy="514441"/>
          </a:xfrm>
        </p:grpSpPr>
        <p:sp>
          <p:nvSpPr>
            <p:cNvPr id="5" name="Freeform 5"/>
            <p:cNvSpPr/>
            <p:nvPr/>
          </p:nvSpPr>
          <p:spPr>
            <a:xfrm>
              <a:off x="0" y="0"/>
              <a:ext cx="1062657" cy="514441"/>
            </a:xfrm>
            <a:custGeom>
              <a:avLst/>
              <a:gdLst/>
              <a:ahLst/>
              <a:cxnLst/>
              <a:rect l="l" t="t" r="r" b="b"/>
              <a:pathLst>
                <a:path w="1062657" h="514441">
                  <a:moveTo>
                    <a:pt x="0" y="0"/>
                  </a:moveTo>
                  <a:lnTo>
                    <a:pt x="1062657" y="0"/>
                  </a:lnTo>
                  <a:lnTo>
                    <a:pt x="1062657" y="514441"/>
                  </a:lnTo>
                  <a:lnTo>
                    <a:pt x="0" y="514441"/>
                  </a:lnTo>
                  <a:close/>
                </a:path>
              </a:pathLst>
            </a:custGeom>
            <a:solidFill>
              <a:srgbClr val="8C52FF">
                <a:alpha val="80000"/>
              </a:srgbClr>
            </a:solidFill>
          </p:spPr>
        </p:sp>
        <p:sp>
          <p:nvSpPr>
            <p:cNvPr id="6" name="TextBox 6"/>
            <p:cNvSpPr txBox="1"/>
            <p:nvPr/>
          </p:nvSpPr>
          <p:spPr>
            <a:xfrm>
              <a:off x="0" y="-28575"/>
              <a:ext cx="1062657" cy="543016"/>
            </a:xfrm>
            <a:prstGeom prst="rect">
              <a:avLst/>
            </a:prstGeom>
          </p:spPr>
          <p:txBody>
            <a:bodyPr lIns="50800" tIns="50800" rIns="50800" bIns="50800" rtlCol="0" anchor="ctr"/>
            <a:lstStyle/>
            <a:p>
              <a:pPr algn="ctr">
                <a:lnSpc>
                  <a:spcPts val="2994"/>
                </a:lnSpc>
              </a:pPr>
              <a:endParaRPr/>
            </a:p>
          </p:txBody>
        </p:sp>
      </p:grpSp>
      <p:sp>
        <p:nvSpPr>
          <p:cNvPr id="7" name="AutoShape 7"/>
          <p:cNvSpPr/>
          <p:nvPr/>
        </p:nvSpPr>
        <p:spPr>
          <a:xfrm>
            <a:off x="2113473" y="3054283"/>
            <a:ext cx="7030527" cy="0"/>
          </a:xfrm>
          <a:prstGeom prst="line">
            <a:avLst/>
          </a:prstGeom>
          <a:ln w="161925" cap="flat">
            <a:solidFill>
              <a:srgbClr val="FFFFFF"/>
            </a:solidFill>
            <a:prstDash val="solid"/>
            <a:headEnd type="none" w="sm" len="sm"/>
            <a:tailEnd type="none" w="sm" len="sm"/>
          </a:ln>
        </p:spPr>
      </p:sp>
      <p:sp>
        <p:nvSpPr>
          <p:cNvPr id="8" name="Freeform 8"/>
          <p:cNvSpPr/>
          <p:nvPr/>
        </p:nvSpPr>
        <p:spPr>
          <a:xfrm flipH="1">
            <a:off x="12657946" y="6747348"/>
            <a:ext cx="5630054" cy="3725391"/>
          </a:xfrm>
          <a:custGeom>
            <a:avLst/>
            <a:gdLst/>
            <a:ahLst/>
            <a:cxnLst/>
            <a:rect l="l" t="t" r="r" b="b"/>
            <a:pathLst>
              <a:path w="5630054" h="3725391">
                <a:moveTo>
                  <a:pt x="5630054" y="0"/>
                </a:moveTo>
                <a:lnTo>
                  <a:pt x="0" y="0"/>
                </a:lnTo>
                <a:lnTo>
                  <a:pt x="0" y="3725391"/>
                </a:lnTo>
                <a:lnTo>
                  <a:pt x="5630054" y="3725391"/>
                </a:lnTo>
                <a:lnTo>
                  <a:pt x="5630054"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113473" y="1589831"/>
            <a:ext cx="7291684" cy="770389"/>
          </a:xfrm>
          <a:prstGeom prst="rect">
            <a:avLst/>
          </a:prstGeom>
        </p:spPr>
        <p:txBody>
          <a:bodyPr lIns="0" tIns="0" rIns="0" bIns="0" rtlCol="0" anchor="t">
            <a:spAutoFit/>
          </a:bodyPr>
          <a:lstStyle/>
          <a:p>
            <a:pPr algn="l">
              <a:lnSpc>
                <a:spcPts val="6362"/>
              </a:lnSpc>
            </a:pPr>
            <a:r>
              <a:rPr lang="en-US" sz="4544" b="1">
                <a:solidFill>
                  <a:srgbClr val="FFFFFF"/>
                </a:solidFill>
                <a:latin typeface="Open Sauce Bold"/>
                <a:ea typeface="Open Sauce Bold"/>
                <a:cs typeface="Open Sauce Bold"/>
                <a:sym typeface="Open Sauce Bold"/>
              </a:rPr>
              <a:t>Project Goal Overview </a:t>
            </a:r>
          </a:p>
        </p:txBody>
      </p:sp>
      <p:sp>
        <p:nvSpPr>
          <p:cNvPr id="10" name="TextBox 10"/>
          <p:cNvSpPr txBox="1"/>
          <p:nvPr/>
        </p:nvSpPr>
        <p:spPr>
          <a:xfrm>
            <a:off x="1034579" y="6652098"/>
            <a:ext cx="16224721" cy="906019"/>
          </a:xfrm>
          <a:prstGeom prst="rect">
            <a:avLst/>
          </a:prstGeom>
        </p:spPr>
        <p:txBody>
          <a:bodyPr lIns="0" tIns="0" rIns="0" bIns="0" rtlCol="0" anchor="t">
            <a:spAutoFit/>
          </a:bodyPr>
          <a:lstStyle/>
          <a:p>
            <a:pPr marL="496567" lvl="1" indent="-248284" algn="l">
              <a:lnSpc>
                <a:spcPts val="3725"/>
              </a:lnSpc>
              <a:buFont typeface="Arial"/>
              <a:buChar char="•"/>
            </a:pPr>
            <a:r>
              <a:rPr lang="en-US" sz="2299" b="1">
                <a:solidFill>
                  <a:srgbClr val="404155"/>
                </a:solidFill>
                <a:latin typeface="Open Sauce Bold"/>
                <a:ea typeface="Open Sauce Bold"/>
                <a:cs typeface="Open Sauce Bold"/>
                <a:sym typeface="Open Sauce Bold"/>
              </a:rPr>
              <a:t>An interactive Power BI dashboard that enables HR departments to analyze employee satisfaction, attrition, and salary data, supporting data-driven decision-making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59296"/>
            <a:ext cx="8115300" cy="5897111"/>
            <a:chOff x="0" y="0"/>
            <a:chExt cx="2137363" cy="1553149"/>
          </a:xfrm>
        </p:grpSpPr>
        <p:sp>
          <p:nvSpPr>
            <p:cNvPr id="3" name="Freeform 3"/>
            <p:cNvSpPr/>
            <p:nvPr/>
          </p:nvSpPr>
          <p:spPr>
            <a:xfrm>
              <a:off x="0" y="0"/>
              <a:ext cx="2137363" cy="1553149"/>
            </a:xfrm>
            <a:custGeom>
              <a:avLst/>
              <a:gdLst/>
              <a:ahLst/>
              <a:cxnLst/>
              <a:rect l="l" t="t" r="r" b="b"/>
              <a:pathLst>
                <a:path w="2137363" h="1553149">
                  <a:moveTo>
                    <a:pt x="23850" y="0"/>
                  </a:moveTo>
                  <a:lnTo>
                    <a:pt x="2113513" y="0"/>
                  </a:lnTo>
                  <a:cubicBezTo>
                    <a:pt x="2119839" y="0"/>
                    <a:pt x="2125905" y="2513"/>
                    <a:pt x="2130378" y="6985"/>
                  </a:cubicBezTo>
                  <a:cubicBezTo>
                    <a:pt x="2134850" y="11458"/>
                    <a:pt x="2137363" y="17524"/>
                    <a:pt x="2137363" y="23850"/>
                  </a:cubicBezTo>
                  <a:lnTo>
                    <a:pt x="2137363" y="1529299"/>
                  </a:lnTo>
                  <a:cubicBezTo>
                    <a:pt x="2137363" y="1535624"/>
                    <a:pt x="2134850" y="1541690"/>
                    <a:pt x="2130378" y="1546163"/>
                  </a:cubicBezTo>
                  <a:cubicBezTo>
                    <a:pt x="2125905" y="1550636"/>
                    <a:pt x="2119839" y="1553149"/>
                    <a:pt x="2113513" y="1553149"/>
                  </a:cubicBezTo>
                  <a:lnTo>
                    <a:pt x="23850" y="1553149"/>
                  </a:lnTo>
                  <a:cubicBezTo>
                    <a:pt x="17524" y="1553149"/>
                    <a:pt x="11458" y="1550636"/>
                    <a:pt x="6985" y="1546163"/>
                  </a:cubicBezTo>
                  <a:cubicBezTo>
                    <a:pt x="2513" y="1541690"/>
                    <a:pt x="0" y="1535624"/>
                    <a:pt x="0" y="1529299"/>
                  </a:cubicBezTo>
                  <a:lnTo>
                    <a:pt x="0" y="23850"/>
                  </a:lnTo>
                  <a:cubicBezTo>
                    <a:pt x="0" y="17524"/>
                    <a:pt x="2513" y="11458"/>
                    <a:pt x="6985" y="6985"/>
                  </a:cubicBezTo>
                  <a:cubicBezTo>
                    <a:pt x="11458" y="2513"/>
                    <a:pt x="17524" y="0"/>
                    <a:pt x="23850" y="0"/>
                  </a:cubicBezTo>
                  <a:close/>
                </a:path>
              </a:pathLst>
            </a:custGeom>
            <a:solidFill>
              <a:srgbClr val="ECECED"/>
            </a:solidFill>
          </p:spPr>
        </p:sp>
        <p:sp>
          <p:nvSpPr>
            <p:cNvPr id="4" name="TextBox 4"/>
            <p:cNvSpPr txBox="1"/>
            <p:nvPr/>
          </p:nvSpPr>
          <p:spPr>
            <a:xfrm>
              <a:off x="0" y="-314325"/>
              <a:ext cx="2137363" cy="1867474"/>
            </a:xfrm>
            <a:prstGeom prst="rect">
              <a:avLst/>
            </a:prstGeom>
          </p:spPr>
          <p:txBody>
            <a:bodyPr lIns="50800" tIns="50800" rIns="50800" bIns="50800" rtlCol="0" anchor="ctr"/>
            <a:lstStyle/>
            <a:p>
              <a:pPr marL="539748" lvl="1" indent="-269874" algn="l">
                <a:lnSpc>
                  <a:spcPts val="6249"/>
                </a:lnSpc>
                <a:buFont typeface="Arial"/>
                <a:buChar char="•"/>
              </a:pPr>
              <a:r>
                <a:rPr lang="en-US" sz="2499" b="1">
                  <a:solidFill>
                    <a:srgbClr val="8C52FF"/>
                  </a:solidFill>
                  <a:latin typeface="Open Sauce Bold"/>
                  <a:ea typeface="Open Sauce Bold"/>
                  <a:cs typeface="Open Sauce Bold"/>
                  <a:sym typeface="Open Sauce Bold"/>
                </a:rPr>
                <a:t>H</a:t>
              </a:r>
              <a:r>
                <a:rPr lang="en-US" sz="2499" b="1">
                  <a:solidFill>
                    <a:srgbClr val="000000"/>
                  </a:solidFill>
                  <a:latin typeface="Open Sauce Bold"/>
                  <a:ea typeface="Open Sauce Bold"/>
                  <a:cs typeface="Open Sauce Bold"/>
                  <a:sym typeface="Open Sauce Bold"/>
                </a:rPr>
                <a:t>igh employee turnover is costly.</a:t>
              </a:r>
            </a:p>
            <a:p>
              <a:pPr marL="539748" lvl="1" indent="-269874" algn="l">
                <a:lnSpc>
                  <a:spcPts val="6249"/>
                </a:lnSpc>
                <a:buFont typeface="Arial"/>
                <a:buChar char="•"/>
              </a:pPr>
              <a:r>
                <a:rPr lang="en-US" sz="2499" b="1">
                  <a:solidFill>
                    <a:srgbClr val="8C52FF"/>
                  </a:solidFill>
                  <a:latin typeface="Open Sauce Bold"/>
                  <a:ea typeface="Open Sauce Bold"/>
                  <a:cs typeface="Open Sauce Bold"/>
                  <a:sym typeface="Open Sauce Bold"/>
                </a:rPr>
                <a:t>S</a:t>
              </a:r>
              <a:r>
                <a:rPr lang="en-US" sz="2499" b="1">
                  <a:solidFill>
                    <a:srgbClr val="000000"/>
                  </a:solidFill>
                  <a:latin typeface="Open Sauce Bold"/>
                  <a:ea typeface="Open Sauce Bold"/>
                  <a:cs typeface="Open Sauce Bold"/>
                  <a:sym typeface="Open Sauce Bold"/>
                </a:rPr>
                <a:t>alary trends impact retention and engagement.</a:t>
              </a:r>
            </a:p>
            <a:p>
              <a:pPr marL="539748" lvl="1" indent="-269874" algn="l">
                <a:lnSpc>
                  <a:spcPts val="6249"/>
                </a:lnSpc>
                <a:buFont typeface="Arial"/>
                <a:buChar char="•"/>
              </a:pPr>
              <a:r>
                <a:rPr lang="en-US" sz="2499" b="1">
                  <a:solidFill>
                    <a:srgbClr val="8C52FF"/>
                  </a:solidFill>
                  <a:latin typeface="Open Sauce Bold"/>
                  <a:ea typeface="Open Sauce Bold"/>
                  <a:cs typeface="Open Sauce Bold"/>
                  <a:sym typeface="Open Sauce Bold"/>
                </a:rPr>
                <a:t>E</a:t>
              </a:r>
              <a:r>
                <a:rPr lang="en-US" sz="2499" b="1">
                  <a:solidFill>
                    <a:srgbClr val="000000"/>
                  </a:solidFill>
                  <a:latin typeface="Open Sauce Bold"/>
                  <a:ea typeface="Open Sauce Bold"/>
                  <a:cs typeface="Open Sauce Bold"/>
                  <a:sym typeface="Open Sauce Bold"/>
                </a:rPr>
                <a:t>mployee satisfaction affects productivity.</a:t>
              </a:r>
            </a:p>
            <a:p>
              <a:pPr algn="ctr">
                <a:lnSpc>
                  <a:spcPts val="3554"/>
                </a:lnSpc>
              </a:pPr>
              <a:endParaRPr lang="en-US" sz="2499" b="1">
                <a:solidFill>
                  <a:srgbClr val="000000"/>
                </a:solidFill>
                <a:latin typeface="Open Sauce Bold"/>
                <a:ea typeface="Open Sauce Bold"/>
                <a:cs typeface="Open Sauce Bold"/>
                <a:sym typeface="Open Sauce Bold"/>
              </a:endParaRPr>
            </a:p>
          </p:txBody>
        </p:sp>
      </p:grpSp>
      <p:sp>
        <p:nvSpPr>
          <p:cNvPr id="5" name="TextBox 5"/>
          <p:cNvSpPr txBox="1"/>
          <p:nvPr/>
        </p:nvSpPr>
        <p:spPr>
          <a:xfrm>
            <a:off x="1601326" y="1108384"/>
            <a:ext cx="6094432" cy="861590"/>
          </a:xfrm>
          <a:prstGeom prst="rect">
            <a:avLst/>
          </a:prstGeom>
        </p:spPr>
        <p:txBody>
          <a:bodyPr lIns="0" tIns="0" rIns="0" bIns="0" rtlCol="0" anchor="t">
            <a:spAutoFit/>
          </a:bodyPr>
          <a:lstStyle/>
          <a:p>
            <a:pPr algn="l">
              <a:lnSpc>
                <a:spcPts val="7499"/>
              </a:lnSpc>
            </a:pPr>
            <a:r>
              <a:rPr lang="en-US" sz="4278" b="1">
                <a:solidFill>
                  <a:srgbClr val="8C52FF"/>
                </a:solidFill>
                <a:latin typeface="Open Sauce Bold"/>
                <a:ea typeface="Open Sauce Bold"/>
                <a:cs typeface="Open Sauce Bold"/>
                <a:sym typeface="Open Sauce Bold"/>
              </a:rPr>
              <a:t>Problem Statement</a:t>
            </a:r>
          </a:p>
        </p:txBody>
      </p:sp>
      <p:sp>
        <p:nvSpPr>
          <p:cNvPr id="6" name="Freeform 6"/>
          <p:cNvSpPr/>
          <p:nvPr/>
        </p:nvSpPr>
        <p:spPr>
          <a:xfrm flipH="1">
            <a:off x="13511139" y="6708925"/>
            <a:ext cx="5982013" cy="3958281"/>
          </a:xfrm>
          <a:custGeom>
            <a:avLst/>
            <a:gdLst/>
            <a:ahLst/>
            <a:cxnLst/>
            <a:rect l="l" t="t" r="r" b="b"/>
            <a:pathLst>
              <a:path w="5982013" h="3958281">
                <a:moveTo>
                  <a:pt x="5982012" y="0"/>
                </a:moveTo>
                <a:lnTo>
                  <a:pt x="0" y="0"/>
                </a:lnTo>
                <a:lnTo>
                  <a:pt x="0" y="3958281"/>
                </a:lnTo>
                <a:lnTo>
                  <a:pt x="5982012" y="3958281"/>
                </a:lnTo>
                <a:lnTo>
                  <a:pt x="5982012"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7" name="Freeform 7"/>
          <p:cNvSpPr/>
          <p:nvPr/>
        </p:nvSpPr>
        <p:spPr>
          <a:xfrm flipV="1">
            <a:off x="0" y="0"/>
            <a:ext cx="5982013" cy="3958281"/>
          </a:xfrm>
          <a:custGeom>
            <a:avLst/>
            <a:gdLst/>
            <a:ahLst/>
            <a:cxnLst/>
            <a:rect l="l" t="t" r="r" b="b"/>
            <a:pathLst>
              <a:path w="5982013" h="3958281">
                <a:moveTo>
                  <a:pt x="0" y="3958281"/>
                </a:moveTo>
                <a:lnTo>
                  <a:pt x="5982013" y="3958281"/>
                </a:lnTo>
                <a:lnTo>
                  <a:pt x="5982013" y="0"/>
                </a:lnTo>
                <a:lnTo>
                  <a:pt x="0" y="0"/>
                </a:lnTo>
                <a:lnTo>
                  <a:pt x="0" y="3958281"/>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8" name="Freeform 8"/>
          <p:cNvSpPr/>
          <p:nvPr/>
        </p:nvSpPr>
        <p:spPr>
          <a:xfrm>
            <a:off x="9549873" y="2459296"/>
            <a:ext cx="6952272" cy="5897111"/>
          </a:xfrm>
          <a:custGeom>
            <a:avLst/>
            <a:gdLst/>
            <a:ahLst/>
            <a:cxnLst/>
            <a:rect l="l" t="t" r="r" b="b"/>
            <a:pathLst>
              <a:path w="6952272" h="5897111">
                <a:moveTo>
                  <a:pt x="0" y="0"/>
                </a:moveTo>
                <a:lnTo>
                  <a:pt x="6952272" y="0"/>
                </a:lnTo>
                <a:lnTo>
                  <a:pt x="6952272" y="5897111"/>
                </a:lnTo>
                <a:lnTo>
                  <a:pt x="0" y="5897111"/>
                </a:lnTo>
                <a:lnTo>
                  <a:pt x="0" y="0"/>
                </a:lnTo>
                <a:close/>
              </a:path>
            </a:pathLst>
          </a:custGeom>
          <a:blipFill>
            <a:blip r:embed="rId4"/>
            <a:stretch>
              <a:fillRect t="-9955" b="-7937"/>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1326" y="2340247"/>
            <a:ext cx="7542674" cy="7032266"/>
            <a:chOff x="0" y="0"/>
            <a:chExt cx="1986548" cy="1852119"/>
          </a:xfrm>
        </p:grpSpPr>
        <p:sp>
          <p:nvSpPr>
            <p:cNvPr id="3" name="Freeform 3"/>
            <p:cNvSpPr/>
            <p:nvPr/>
          </p:nvSpPr>
          <p:spPr>
            <a:xfrm>
              <a:off x="0" y="0"/>
              <a:ext cx="1986548" cy="1852119"/>
            </a:xfrm>
            <a:custGeom>
              <a:avLst/>
              <a:gdLst/>
              <a:ahLst/>
              <a:cxnLst/>
              <a:rect l="l" t="t" r="r" b="b"/>
              <a:pathLst>
                <a:path w="1986548" h="1852119">
                  <a:moveTo>
                    <a:pt x="25660" y="0"/>
                  </a:moveTo>
                  <a:lnTo>
                    <a:pt x="1960887" y="0"/>
                  </a:lnTo>
                  <a:cubicBezTo>
                    <a:pt x="1975059" y="0"/>
                    <a:pt x="1986548" y="11489"/>
                    <a:pt x="1986548" y="25660"/>
                  </a:cubicBezTo>
                  <a:lnTo>
                    <a:pt x="1986548" y="1826459"/>
                  </a:lnTo>
                  <a:cubicBezTo>
                    <a:pt x="1986548" y="1840631"/>
                    <a:pt x="1975059" y="1852119"/>
                    <a:pt x="1960887" y="1852119"/>
                  </a:cubicBezTo>
                  <a:lnTo>
                    <a:pt x="25660" y="1852119"/>
                  </a:lnTo>
                  <a:cubicBezTo>
                    <a:pt x="11489" y="1852119"/>
                    <a:pt x="0" y="1840631"/>
                    <a:pt x="0" y="1826459"/>
                  </a:cubicBezTo>
                  <a:lnTo>
                    <a:pt x="0" y="25660"/>
                  </a:lnTo>
                  <a:cubicBezTo>
                    <a:pt x="0" y="11489"/>
                    <a:pt x="11489" y="0"/>
                    <a:pt x="25660" y="0"/>
                  </a:cubicBezTo>
                  <a:close/>
                </a:path>
              </a:pathLst>
            </a:custGeom>
            <a:solidFill>
              <a:srgbClr val="ECECED"/>
            </a:solidFill>
          </p:spPr>
        </p:sp>
        <p:sp>
          <p:nvSpPr>
            <p:cNvPr id="4" name="TextBox 4"/>
            <p:cNvSpPr txBox="1"/>
            <p:nvPr/>
          </p:nvSpPr>
          <p:spPr>
            <a:xfrm>
              <a:off x="0" y="-371475"/>
              <a:ext cx="1986548" cy="2223594"/>
            </a:xfrm>
            <a:prstGeom prst="rect">
              <a:avLst/>
            </a:prstGeom>
          </p:spPr>
          <p:txBody>
            <a:bodyPr lIns="50800" tIns="50800" rIns="50800" bIns="50800" rtlCol="0" anchor="ctr"/>
            <a:lstStyle/>
            <a:p>
              <a:pPr algn="ctr">
                <a:lnSpc>
                  <a:spcPts val="7499"/>
                </a:lnSpc>
              </a:pPr>
              <a:r>
                <a:rPr lang="en-US" sz="2999" b="1" u="sng">
                  <a:solidFill>
                    <a:srgbClr val="8C52FF"/>
                  </a:solidFill>
                  <a:latin typeface="Open Sauce Bold"/>
                  <a:ea typeface="Open Sauce Bold"/>
                  <a:cs typeface="Open Sauce Bold"/>
                  <a:sym typeface="Open Sauce Bold"/>
                </a:rPr>
                <a:t>Attrition Rate</a:t>
              </a:r>
            </a:p>
            <a:p>
              <a:pPr marL="474979" lvl="1" indent="-237490" algn="just">
                <a:lnSpc>
                  <a:spcPts val="5499"/>
                </a:lnSpc>
                <a:buFont typeface="Arial"/>
                <a:buChar char="•"/>
              </a:pPr>
              <a:r>
                <a:rPr lang="en-US" sz="2199" b="1">
                  <a:solidFill>
                    <a:srgbClr val="000000"/>
                  </a:solidFill>
                  <a:latin typeface="Open Sauce Bold"/>
                  <a:ea typeface="Open Sauce Bold"/>
                  <a:cs typeface="Open Sauce Bold"/>
                  <a:sym typeface="Open Sauce Bold"/>
                </a:rPr>
                <a:t>Visualize employee turnover to improve retention strategies.</a:t>
              </a:r>
            </a:p>
            <a:p>
              <a:pPr algn="ctr">
                <a:lnSpc>
                  <a:spcPts val="6999"/>
                </a:lnSpc>
              </a:pPr>
              <a:r>
                <a:rPr lang="en-US" sz="2799" b="1" u="sng">
                  <a:solidFill>
                    <a:srgbClr val="8C52FF"/>
                  </a:solidFill>
                  <a:latin typeface="Open Sauce Bold"/>
                  <a:ea typeface="Open Sauce Bold"/>
                  <a:cs typeface="Open Sauce Bold"/>
                  <a:sym typeface="Open Sauce Bold"/>
                </a:rPr>
                <a:t> Salary Analysis</a:t>
              </a:r>
            </a:p>
            <a:p>
              <a:pPr marL="453390" lvl="1" indent="-226695" algn="l">
                <a:lnSpc>
                  <a:spcPts val="5250"/>
                </a:lnSpc>
                <a:buFont typeface="Arial"/>
                <a:buChar char="•"/>
              </a:pPr>
              <a:r>
                <a:rPr lang="en-US" sz="2100" b="1">
                  <a:solidFill>
                    <a:srgbClr val="000000"/>
                  </a:solidFill>
                  <a:latin typeface="Open Sauce Bold"/>
                  <a:ea typeface="Open Sauce Bold"/>
                  <a:cs typeface="Open Sauce Bold"/>
                  <a:sym typeface="Open Sauce Bold"/>
                </a:rPr>
                <a:t>Identify salary gaps to ensure fair and competitive compensation.</a:t>
              </a:r>
            </a:p>
            <a:p>
              <a:pPr algn="ctr">
                <a:lnSpc>
                  <a:spcPts val="6999"/>
                </a:lnSpc>
              </a:pPr>
              <a:r>
                <a:rPr lang="en-US" sz="2799" b="1" u="sng">
                  <a:solidFill>
                    <a:srgbClr val="8C52FF"/>
                  </a:solidFill>
                  <a:latin typeface="Open Sauce Bold"/>
                  <a:ea typeface="Open Sauce Bold"/>
                  <a:cs typeface="Open Sauce Bold"/>
                  <a:sym typeface="Open Sauce Bold"/>
                </a:rPr>
                <a:t>Satisfaction Rate</a:t>
              </a:r>
            </a:p>
            <a:p>
              <a:pPr marL="453390" lvl="1" indent="-226695" algn="l">
                <a:lnSpc>
                  <a:spcPts val="5250"/>
                </a:lnSpc>
                <a:buFont typeface="Arial"/>
                <a:buChar char="•"/>
              </a:pPr>
              <a:r>
                <a:rPr lang="en-US" sz="2100" b="1">
                  <a:solidFill>
                    <a:srgbClr val="000000"/>
                  </a:solidFill>
                  <a:latin typeface="Open Sauce Bold"/>
                  <a:ea typeface="Open Sauce Bold"/>
                  <a:cs typeface="Open Sauce Bold"/>
                  <a:sym typeface="Open Sauce Bold"/>
                </a:rPr>
                <a:t>Monitor employee engagement and spot areas for improvement.</a:t>
              </a:r>
            </a:p>
            <a:p>
              <a:pPr algn="ctr">
                <a:lnSpc>
                  <a:spcPts val="2994"/>
                </a:lnSpc>
              </a:pPr>
              <a:endParaRPr lang="en-US" sz="2100" b="1">
                <a:solidFill>
                  <a:srgbClr val="000000"/>
                </a:solidFill>
                <a:latin typeface="Open Sauce Bold"/>
                <a:ea typeface="Open Sauce Bold"/>
                <a:cs typeface="Open Sauce Bold"/>
                <a:sym typeface="Open Sauce Bold"/>
              </a:endParaRPr>
            </a:p>
          </p:txBody>
        </p:sp>
      </p:grpSp>
      <p:sp>
        <p:nvSpPr>
          <p:cNvPr id="5" name="TextBox 5"/>
          <p:cNvSpPr txBox="1"/>
          <p:nvPr/>
        </p:nvSpPr>
        <p:spPr>
          <a:xfrm>
            <a:off x="1601326" y="1108384"/>
            <a:ext cx="6701790" cy="861590"/>
          </a:xfrm>
          <a:prstGeom prst="rect">
            <a:avLst/>
          </a:prstGeom>
        </p:spPr>
        <p:txBody>
          <a:bodyPr lIns="0" tIns="0" rIns="0" bIns="0" rtlCol="0" anchor="t">
            <a:spAutoFit/>
          </a:bodyPr>
          <a:lstStyle/>
          <a:p>
            <a:pPr algn="l">
              <a:lnSpc>
                <a:spcPts val="7499"/>
              </a:lnSpc>
            </a:pPr>
            <a:r>
              <a:rPr lang="en-US" sz="4278" b="1">
                <a:solidFill>
                  <a:srgbClr val="8C52FF"/>
                </a:solidFill>
                <a:latin typeface="Open Sauce Bold"/>
                <a:ea typeface="Open Sauce Bold"/>
                <a:cs typeface="Open Sauce Bold"/>
                <a:sym typeface="Open Sauce Bold"/>
              </a:rPr>
              <a:t>Objectives / Key Metrics</a:t>
            </a:r>
          </a:p>
        </p:txBody>
      </p:sp>
      <p:sp>
        <p:nvSpPr>
          <p:cNvPr id="6" name="Freeform 6"/>
          <p:cNvSpPr/>
          <p:nvPr/>
        </p:nvSpPr>
        <p:spPr>
          <a:xfrm flipV="1">
            <a:off x="-1389681" y="-330424"/>
            <a:ext cx="5982013" cy="3958281"/>
          </a:xfrm>
          <a:custGeom>
            <a:avLst/>
            <a:gdLst/>
            <a:ahLst/>
            <a:cxnLst/>
            <a:rect l="l" t="t" r="r" b="b"/>
            <a:pathLst>
              <a:path w="5982013" h="3958281">
                <a:moveTo>
                  <a:pt x="0" y="3958281"/>
                </a:moveTo>
                <a:lnTo>
                  <a:pt x="5982013" y="3958281"/>
                </a:lnTo>
                <a:lnTo>
                  <a:pt x="5982013" y="0"/>
                </a:lnTo>
                <a:lnTo>
                  <a:pt x="0" y="0"/>
                </a:lnTo>
                <a:lnTo>
                  <a:pt x="0" y="3958281"/>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7" name="Freeform 7"/>
          <p:cNvSpPr/>
          <p:nvPr/>
        </p:nvSpPr>
        <p:spPr>
          <a:xfrm>
            <a:off x="9346571" y="2340247"/>
            <a:ext cx="6918053" cy="6918053"/>
          </a:xfrm>
          <a:custGeom>
            <a:avLst/>
            <a:gdLst/>
            <a:ahLst/>
            <a:cxnLst/>
            <a:rect l="l" t="t" r="r" b="b"/>
            <a:pathLst>
              <a:path w="6918053" h="6918053">
                <a:moveTo>
                  <a:pt x="0" y="0"/>
                </a:moveTo>
                <a:lnTo>
                  <a:pt x="6918052" y="0"/>
                </a:lnTo>
                <a:lnTo>
                  <a:pt x="6918052" y="6918053"/>
                </a:lnTo>
                <a:lnTo>
                  <a:pt x="0" y="6918053"/>
                </a:lnTo>
                <a:lnTo>
                  <a:pt x="0" y="0"/>
                </a:lnTo>
                <a:close/>
              </a:path>
            </a:pathLst>
          </a:custGeom>
          <a:blipFill>
            <a:blip r:embed="rId4"/>
            <a:stretch>
              <a:fillRect/>
            </a:stretch>
          </a:blipFill>
        </p:spPr>
      </p:sp>
      <p:sp>
        <p:nvSpPr>
          <p:cNvPr id="8" name="Freeform 8"/>
          <p:cNvSpPr/>
          <p:nvPr/>
        </p:nvSpPr>
        <p:spPr>
          <a:xfrm flipH="1">
            <a:off x="13511139" y="6708925"/>
            <a:ext cx="5982013" cy="3958281"/>
          </a:xfrm>
          <a:custGeom>
            <a:avLst/>
            <a:gdLst/>
            <a:ahLst/>
            <a:cxnLst/>
            <a:rect l="l" t="t" r="r" b="b"/>
            <a:pathLst>
              <a:path w="5982013" h="3958281">
                <a:moveTo>
                  <a:pt x="5982012" y="0"/>
                </a:moveTo>
                <a:lnTo>
                  <a:pt x="0" y="0"/>
                </a:lnTo>
                <a:lnTo>
                  <a:pt x="0" y="3958281"/>
                </a:lnTo>
                <a:lnTo>
                  <a:pt x="5982012" y="3958281"/>
                </a:lnTo>
                <a:lnTo>
                  <a:pt x="5982012"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25989" y="3767123"/>
            <a:ext cx="3820888" cy="5491177"/>
            <a:chOff x="0" y="0"/>
            <a:chExt cx="1006324" cy="1446236"/>
          </a:xfrm>
        </p:grpSpPr>
        <p:sp>
          <p:nvSpPr>
            <p:cNvPr id="3" name="Freeform 3"/>
            <p:cNvSpPr/>
            <p:nvPr/>
          </p:nvSpPr>
          <p:spPr>
            <a:xfrm>
              <a:off x="0" y="0"/>
              <a:ext cx="1006324" cy="1446236"/>
            </a:xfrm>
            <a:custGeom>
              <a:avLst/>
              <a:gdLst/>
              <a:ahLst/>
              <a:cxnLst/>
              <a:rect l="l" t="t" r="r" b="b"/>
              <a:pathLst>
                <a:path w="1006324" h="1446236">
                  <a:moveTo>
                    <a:pt x="50655" y="0"/>
                  </a:moveTo>
                  <a:lnTo>
                    <a:pt x="955669" y="0"/>
                  </a:lnTo>
                  <a:cubicBezTo>
                    <a:pt x="983645" y="0"/>
                    <a:pt x="1006324" y="22679"/>
                    <a:pt x="1006324" y="50655"/>
                  </a:cubicBezTo>
                  <a:lnTo>
                    <a:pt x="1006324" y="1395581"/>
                  </a:lnTo>
                  <a:cubicBezTo>
                    <a:pt x="1006324" y="1423557"/>
                    <a:pt x="983645" y="1446236"/>
                    <a:pt x="955669" y="1446236"/>
                  </a:cubicBezTo>
                  <a:lnTo>
                    <a:pt x="50655" y="1446236"/>
                  </a:lnTo>
                  <a:cubicBezTo>
                    <a:pt x="37221" y="1446236"/>
                    <a:pt x="24336" y="1440899"/>
                    <a:pt x="14837" y="1431399"/>
                  </a:cubicBezTo>
                  <a:cubicBezTo>
                    <a:pt x="5337" y="1421900"/>
                    <a:pt x="0" y="1409015"/>
                    <a:pt x="0" y="1395581"/>
                  </a:cubicBezTo>
                  <a:lnTo>
                    <a:pt x="0" y="50655"/>
                  </a:lnTo>
                  <a:cubicBezTo>
                    <a:pt x="0" y="37221"/>
                    <a:pt x="5337" y="24336"/>
                    <a:pt x="14837" y="14837"/>
                  </a:cubicBezTo>
                  <a:cubicBezTo>
                    <a:pt x="24336" y="5337"/>
                    <a:pt x="37221" y="0"/>
                    <a:pt x="50655" y="0"/>
                  </a:cubicBezTo>
                  <a:close/>
                </a:path>
              </a:pathLst>
            </a:custGeom>
            <a:solidFill>
              <a:srgbClr val="ECECED"/>
            </a:solidFill>
            <a:ln w="38100" cap="rnd">
              <a:solidFill>
                <a:srgbClr val="000000"/>
              </a:solidFill>
              <a:prstDash val="lgDash"/>
              <a:round/>
            </a:ln>
          </p:spPr>
        </p:sp>
        <p:sp>
          <p:nvSpPr>
            <p:cNvPr id="4" name="TextBox 4"/>
            <p:cNvSpPr txBox="1"/>
            <p:nvPr/>
          </p:nvSpPr>
          <p:spPr>
            <a:xfrm>
              <a:off x="0" y="-28575"/>
              <a:ext cx="1006324" cy="1474811"/>
            </a:xfrm>
            <a:prstGeom prst="rect">
              <a:avLst/>
            </a:prstGeom>
          </p:spPr>
          <p:txBody>
            <a:bodyPr lIns="50800" tIns="50800" rIns="50800" bIns="50800" rtlCol="0" anchor="ctr"/>
            <a:lstStyle/>
            <a:p>
              <a:pPr marL="461828" lvl="1" indent="-230914" algn="l">
                <a:lnSpc>
                  <a:spcPts val="2994"/>
                </a:lnSpc>
                <a:buFont typeface="Arial"/>
                <a:buChar char="•"/>
              </a:pPr>
              <a:r>
                <a:rPr lang="en-US" sz="2139" b="1">
                  <a:solidFill>
                    <a:srgbClr val="8C52FF"/>
                  </a:solidFill>
                  <a:latin typeface="Open Sauce Bold"/>
                  <a:ea typeface="Open Sauce Bold"/>
                  <a:cs typeface="Open Sauce Bold"/>
                  <a:sym typeface="Open Sauce Bold"/>
                </a:rPr>
                <a:t>Project Lead</a:t>
              </a:r>
              <a:r>
                <a:rPr lang="en-US" sz="2139">
                  <a:solidFill>
                    <a:srgbClr val="000000"/>
                  </a:solidFill>
                  <a:latin typeface="Open Sauce"/>
                  <a:ea typeface="Open Sauce"/>
                  <a:cs typeface="Open Sauce"/>
                  <a:sym typeface="Open Sauce"/>
                </a:rPr>
                <a:t> – Oversees overall project progress, ensures integration of dashboards.</a:t>
              </a:r>
            </a:p>
          </p:txBody>
        </p:sp>
      </p:grpSp>
      <p:grpSp>
        <p:nvGrpSpPr>
          <p:cNvPr id="5" name="Group 5"/>
          <p:cNvGrpSpPr/>
          <p:nvPr/>
        </p:nvGrpSpPr>
        <p:grpSpPr>
          <a:xfrm>
            <a:off x="7232800" y="3767123"/>
            <a:ext cx="3820888" cy="5491177"/>
            <a:chOff x="0" y="0"/>
            <a:chExt cx="1006324" cy="1446236"/>
          </a:xfrm>
        </p:grpSpPr>
        <p:sp>
          <p:nvSpPr>
            <p:cNvPr id="6" name="Freeform 6"/>
            <p:cNvSpPr/>
            <p:nvPr/>
          </p:nvSpPr>
          <p:spPr>
            <a:xfrm>
              <a:off x="0" y="0"/>
              <a:ext cx="1006324" cy="1446236"/>
            </a:xfrm>
            <a:custGeom>
              <a:avLst/>
              <a:gdLst/>
              <a:ahLst/>
              <a:cxnLst/>
              <a:rect l="l" t="t" r="r" b="b"/>
              <a:pathLst>
                <a:path w="1006324" h="1446236">
                  <a:moveTo>
                    <a:pt x="50655" y="0"/>
                  </a:moveTo>
                  <a:lnTo>
                    <a:pt x="955669" y="0"/>
                  </a:lnTo>
                  <a:cubicBezTo>
                    <a:pt x="983645" y="0"/>
                    <a:pt x="1006324" y="22679"/>
                    <a:pt x="1006324" y="50655"/>
                  </a:cubicBezTo>
                  <a:lnTo>
                    <a:pt x="1006324" y="1395581"/>
                  </a:lnTo>
                  <a:cubicBezTo>
                    <a:pt x="1006324" y="1423557"/>
                    <a:pt x="983645" y="1446236"/>
                    <a:pt x="955669" y="1446236"/>
                  </a:cubicBezTo>
                  <a:lnTo>
                    <a:pt x="50655" y="1446236"/>
                  </a:lnTo>
                  <a:cubicBezTo>
                    <a:pt x="37221" y="1446236"/>
                    <a:pt x="24336" y="1440899"/>
                    <a:pt x="14837" y="1431399"/>
                  </a:cubicBezTo>
                  <a:cubicBezTo>
                    <a:pt x="5337" y="1421900"/>
                    <a:pt x="0" y="1409015"/>
                    <a:pt x="0" y="1395581"/>
                  </a:cubicBezTo>
                  <a:lnTo>
                    <a:pt x="0" y="50655"/>
                  </a:lnTo>
                  <a:cubicBezTo>
                    <a:pt x="0" y="37221"/>
                    <a:pt x="5337" y="24336"/>
                    <a:pt x="14837" y="14837"/>
                  </a:cubicBezTo>
                  <a:cubicBezTo>
                    <a:pt x="24336" y="5337"/>
                    <a:pt x="37221" y="0"/>
                    <a:pt x="50655" y="0"/>
                  </a:cubicBezTo>
                  <a:close/>
                </a:path>
              </a:pathLst>
            </a:custGeom>
            <a:solidFill>
              <a:srgbClr val="ECECED"/>
            </a:solidFill>
            <a:ln w="38100" cap="rnd">
              <a:solidFill>
                <a:srgbClr val="000000"/>
              </a:solidFill>
              <a:prstDash val="lgDash"/>
              <a:round/>
            </a:ln>
          </p:spPr>
        </p:sp>
        <p:sp>
          <p:nvSpPr>
            <p:cNvPr id="7" name="TextBox 7"/>
            <p:cNvSpPr txBox="1"/>
            <p:nvPr/>
          </p:nvSpPr>
          <p:spPr>
            <a:xfrm>
              <a:off x="0" y="-28575"/>
              <a:ext cx="1006324" cy="1474811"/>
            </a:xfrm>
            <a:prstGeom prst="rect">
              <a:avLst/>
            </a:prstGeom>
          </p:spPr>
          <p:txBody>
            <a:bodyPr lIns="50800" tIns="50800" rIns="50800" bIns="50800" rtlCol="0" anchor="ctr"/>
            <a:lstStyle/>
            <a:p>
              <a:pPr marL="461828" lvl="1" indent="-230914" algn="l">
                <a:lnSpc>
                  <a:spcPts val="2994"/>
                </a:lnSpc>
                <a:buFont typeface="Arial"/>
                <a:buChar char="•"/>
              </a:pPr>
              <a:endParaRPr/>
            </a:p>
            <a:p>
              <a:pPr algn="l">
                <a:lnSpc>
                  <a:spcPts val="2994"/>
                </a:lnSpc>
              </a:pPr>
              <a:endParaRPr/>
            </a:p>
            <a:p>
              <a:pPr marL="461828" lvl="1" indent="-230914" algn="l">
                <a:lnSpc>
                  <a:spcPts val="2994"/>
                </a:lnSpc>
                <a:buFont typeface="Arial"/>
                <a:buChar char="•"/>
              </a:pPr>
              <a:r>
                <a:rPr lang="en-US" sz="2139" b="1">
                  <a:solidFill>
                    <a:srgbClr val="8C52FF"/>
                  </a:solidFill>
                  <a:latin typeface="Open Sauce Bold"/>
                  <a:ea typeface="Open Sauce Bold"/>
                  <a:cs typeface="Open Sauce Bold"/>
                  <a:sym typeface="Open Sauce Bold"/>
                </a:rPr>
                <a:t>Data Expert</a:t>
              </a:r>
              <a:r>
                <a:rPr lang="en-US" sz="2139">
                  <a:solidFill>
                    <a:srgbClr val="000000"/>
                  </a:solidFill>
                  <a:latin typeface="Open Sauce"/>
                  <a:ea typeface="Open Sauce"/>
                  <a:cs typeface="Open Sauce"/>
                  <a:sym typeface="Open Sauce"/>
                </a:rPr>
                <a:t> – Cleans, organizes, and unifies datasets.</a:t>
              </a:r>
            </a:p>
            <a:p>
              <a:pPr algn="l">
                <a:lnSpc>
                  <a:spcPts val="2994"/>
                </a:lnSpc>
              </a:pPr>
              <a:endParaRPr lang="en-US" sz="2139">
                <a:solidFill>
                  <a:srgbClr val="000000"/>
                </a:solidFill>
                <a:latin typeface="Open Sauce"/>
                <a:ea typeface="Open Sauce"/>
                <a:cs typeface="Open Sauce"/>
                <a:sym typeface="Open Sauce"/>
              </a:endParaRPr>
            </a:p>
            <a:p>
              <a:pPr marL="461828" lvl="1" indent="-230914" algn="l">
                <a:lnSpc>
                  <a:spcPts val="2994"/>
                </a:lnSpc>
                <a:buFont typeface="Arial"/>
                <a:buChar char="•"/>
              </a:pPr>
              <a:r>
                <a:rPr lang="en-US" sz="2139" b="1">
                  <a:solidFill>
                    <a:srgbClr val="8C52FF"/>
                  </a:solidFill>
                  <a:latin typeface="Open Sauce Bold"/>
                  <a:ea typeface="Open Sauce Bold"/>
                  <a:cs typeface="Open Sauce Bold"/>
                  <a:sym typeface="Open Sauce Bold"/>
                </a:rPr>
                <a:t>Design &amp; UI Lead </a:t>
              </a:r>
              <a:r>
                <a:rPr lang="en-US" sz="2139">
                  <a:solidFill>
                    <a:srgbClr val="000000"/>
                  </a:solidFill>
                  <a:latin typeface="Open Sauce"/>
                  <a:ea typeface="Open Sauce"/>
                  <a:cs typeface="Open Sauce"/>
                  <a:sym typeface="Open Sauce"/>
                </a:rPr>
                <a:t>– Standardizes visual design and integrates dashboards.</a:t>
              </a:r>
            </a:p>
            <a:p>
              <a:pPr algn="l">
                <a:lnSpc>
                  <a:spcPts val="2994"/>
                </a:lnSpc>
              </a:pPr>
              <a:endParaRPr lang="en-US" sz="2139">
                <a:solidFill>
                  <a:srgbClr val="000000"/>
                </a:solidFill>
                <a:latin typeface="Open Sauce"/>
                <a:ea typeface="Open Sauce"/>
                <a:cs typeface="Open Sauce"/>
                <a:sym typeface="Open Sauce"/>
              </a:endParaRPr>
            </a:p>
          </p:txBody>
        </p:sp>
      </p:grpSp>
      <p:grpSp>
        <p:nvGrpSpPr>
          <p:cNvPr id="8" name="Group 8"/>
          <p:cNvGrpSpPr/>
          <p:nvPr/>
        </p:nvGrpSpPr>
        <p:grpSpPr>
          <a:xfrm>
            <a:off x="12241123" y="3767123"/>
            <a:ext cx="3820888" cy="5491177"/>
            <a:chOff x="0" y="0"/>
            <a:chExt cx="1006324" cy="1446236"/>
          </a:xfrm>
        </p:grpSpPr>
        <p:sp>
          <p:nvSpPr>
            <p:cNvPr id="9" name="Freeform 9"/>
            <p:cNvSpPr/>
            <p:nvPr/>
          </p:nvSpPr>
          <p:spPr>
            <a:xfrm>
              <a:off x="0" y="0"/>
              <a:ext cx="1006324" cy="1446236"/>
            </a:xfrm>
            <a:custGeom>
              <a:avLst/>
              <a:gdLst/>
              <a:ahLst/>
              <a:cxnLst/>
              <a:rect l="l" t="t" r="r" b="b"/>
              <a:pathLst>
                <a:path w="1006324" h="1446236">
                  <a:moveTo>
                    <a:pt x="50655" y="0"/>
                  </a:moveTo>
                  <a:lnTo>
                    <a:pt x="955669" y="0"/>
                  </a:lnTo>
                  <a:cubicBezTo>
                    <a:pt x="983645" y="0"/>
                    <a:pt x="1006324" y="22679"/>
                    <a:pt x="1006324" y="50655"/>
                  </a:cubicBezTo>
                  <a:lnTo>
                    <a:pt x="1006324" y="1395581"/>
                  </a:lnTo>
                  <a:cubicBezTo>
                    <a:pt x="1006324" y="1423557"/>
                    <a:pt x="983645" y="1446236"/>
                    <a:pt x="955669" y="1446236"/>
                  </a:cubicBezTo>
                  <a:lnTo>
                    <a:pt x="50655" y="1446236"/>
                  </a:lnTo>
                  <a:cubicBezTo>
                    <a:pt x="37221" y="1446236"/>
                    <a:pt x="24336" y="1440899"/>
                    <a:pt x="14837" y="1431399"/>
                  </a:cubicBezTo>
                  <a:cubicBezTo>
                    <a:pt x="5337" y="1421900"/>
                    <a:pt x="0" y="1409015"/>
                    <a:pt x="0" y="1395581"/>
                  </a:cubicBezTo>
                  <a:lnTo>
                    <a:pt x="0" y="50655"/>
                  </a:lnTo>
                  <a:cubicBezTo>
                    <a:pt x="0" y="37221"/>
                    <a:pt x="5337" y="24336"/>
                    <a:pt x="14837" y="14837"/>
                  </a:cubicBezTo>
                  <a:cubicBezTo>
                    <a:pt x="24336" y="5337"/>
                    <a:pt x="37221" y="0"/>
                    <a:pt x="50655" y="0"/>
                  </a:cubicBezTo>
                  <a:close/>
                </a:path>
              </a:pathLst>
            </a:custGeom>
            <a:solidFill>
              <a:srgbClr val="ECECED"/>
            </a:solidFill>
            <a:ln w="38100" cap="rnd">
              <a:solidFill>
                <a:srgbClr val="000000"/>
              </a:solidFill>
              <a:prstDash val="lgDash"/>
              <a:round/>
            </a:ln>
          </p:spPr>
        </p:sp>
        <p:sp>
          <p:nvSpPr>
            <p:cNvPr id="10" name="TextBox 10"/>
            <p:cNvSpPr txBox="1"/>
            <p:nvPr/>
          </p:nvSpPr>
          <p:spPr>
            <a:xfrm>
              <a:off x="0" y="-28575"/>
              <a:ext cx="1006324" cy="1474811"/>
            </a:xfrm>
            <a:prstGeom prst="rect">
              <a:avLst/>
            </a:prstGeom>
          </p:spPr>
          <p:txBody>
            <a:bodyPr lIns="50800" tIns="50800" rIns="50800" bIns="50800" rtlCol="0" anchor="ctr"/>
            <a:lstStyle/>
            <a:p>
              <a:pPr marL="461828" lvl="1" indent="-230914" algn="l">
                <a:lnSpc>
                  <a:spcPts val="2994"/>
                </a:lnSpc>
                <a:buFont typeface="Arial"/>
                <a:buChar char="•"/>
              </a:pPr>
              <a:endParaRPr/>
            </a:p>
            <a:p>
              <a:pPr algn="l">
                <a:lnSpc>
                  <a:spcPts val="2994"/>
                </a:lnSpc>
              </a:pPr>
              <a:endParaRPr/>
            </a:p>
            <a:p>
              <a:pPr marL="461828" lvl="1" indent="-230914" algn="l">
                <a:lnSpc>
                  <a:spcPts val="2994"/>
                </a:lnSpc>
                <a:buFont typeface="Arial"/>
                <a:buChar char="•"/>
              </a:pPr>
              <a:r>
                <a:rPr lang="en-US" sz="2139" b="1">
                  <a:solidFill>
                    <a:srgbClr val="8C52FF"/>
                  </a:solidFill>
                  <a:latin typeface="Open Sauce Bold"/>
                  <a:ea typeface="Open Sauce Bold"/>
                  <a:cs typeface="Open Sauce Bold"/>
                  <a:sym typeface="Open Sauce Bold"/>
                </a:rPr>
                <a:t>Insights Analyst</a:t>
              </a:r>
              <a:r>
                <a:rPr lang="en-US" sz="2139">
                  <a:solidFill>
                    <a:srgbClr val="000000"/>
                  </a:solidFill>
                  <a:latin typeface="Open Sauce"/>
                  <a:ea typeface="Open Sauce"/>
                  <a:cs typeface="Open Sauce"/>
                  <a:sym typeface="Open Sauce"/>
                </a:rPr>
                <a:t> – Reviews dashboards to ensure actionable business insights.</a:t>
              </a:r>
            </a:p>
            <a:p>
              <a:pPr algn="l">
                <a:lnSpc>
                  <a:spcPts val="2994"/>
                </a:lnSpc>
              </a:pPr>
              <a:endParaRPr lang="en-US" sz="2139">
                <a:solidFill>
                  <a:srgbClr val="000000"/>
                </a:solidFill>
                <a:latin typeface="Open Sauce"/>
                <a:ea typeface="Open Sauce"/>
                <a:cs typeface="Open Sauce"/>
                <a:sym typeface="Open Sauce"/>
              </a:endParaRPr>
            </a:p>
            <a:p>
              <a:pPr marL="461828" lvl="1" indent="-230914" algn="l">
                <a:lnSpc>
                  <a:spcPts val="2994"/>
                </a:lnSpc>
                <a:buFont typeface="Arial"/>
                <a:buChar char="•"/>
              </a:pPr>
              <a:r>
                <a:rPr lang="en-US" sz="2139" b="1">
                  <a:solidFill>
                    <a:srgbClr val="8C52FF"/>
                  </a:solidFill>
                  <a:latin typeface="Open Sauce Bold"/>
                  <a:ea typeface="Open Sauce Bold"/>
                  <a:cs typeface="Open Sauce Bold"/>
                  <a:sym typeface="Open Sauce Bold"/>
                </a:rPr>
                <a:t>Dashboard Developer</a:t>
              </a:r>
              <a:r>
                <a:rPr lang="en-US" sz="2139">
                  <a:solidFill>
                    <a:srgbClr val="000000"/>
                  </a:solidFill>
                  <a:latin typeface="Open Sauce"/>
                  <a:ea typeface="Open Sauce"/>
                  <a:cs typeface="Open Sauce"/>
                  <a:sym typeface="Open Sauce"/>
                </a:rPr>
                <a:t> – Focuses on building and designing dashboards.</a:t>
              </a:r>
            </a:p>
            <a:p>
              <a:pPr algn="l">
                <a:lnSpc>
                  <a:spcPts val="2994"/>
                </a:lnSpc>
              </a:pPr>
              <a:endParaRPr lang="en-US" sz="2139">
                <a:solidFill>
                  <a:srgbClr val="000000"/>
                </a:solidFill>
                <a:latin typeface="Open Sauce"/>
                <a:ea typeface="Open Sauce"/>
                <a:cs typeface="Open Sauce"/>
                <a:sym typeface="Open Sauce"/>
              </a:endParaRPr>
            </a:p>
          </p:txBody>
        </p:sp>
      </p:grpSp>
      <p:grpSp>
        <p:nvGrpSpPr>
          <p:cNvPr id="11" name="Group 11"/>
          <p:cNvGrpSpPr/>
          <p:nvPr/>
        </p:nvGrpSpPr>
        <p:grpSpPr>
          <a:xfrm>
            <a:off x="1839795" y="3627857"/>
            <a:ext cx="4593275" cy="1515643"/>
            <a:chOff x="0" y="0"/>
            <a:chExt cx="2419503" cy="798363"/>
          </a:xfrm>
        </p:grpSpPr>
        <p:sp>
          <p:nvSpPr>
            <p:cNvPr id="12" name="Freeform 12"/>
            <p:cNvSpPr/>
            <p:nvPr/>
          </p:nvSpPr>
          <p:spPr>
            <a:xfrm>
              <a:off x="0" y="0"/>
              <a:ext cx="2419503" cy="798363"/>
            </a:xfrm>
            <a:custGeom>
              <a:avLst/>
              <a:gdLst/>
              <a:ahLst/>
              <a:cxnLst/>
              <a:rect l="l" t="t" r="r" b="b"/>
              <a:pathLst>
                <a:path w="2419503" h="798363">
                  <a:moveTo>
                    <a:pt x="2216303" y="0"/>
                  </a:moveTo>
                  <a:cubicBezTo>
                    <a:pt x="2328527" y="0"/>
                    <a:pt x="2419503" y="178720"/>
                    <a:pt x="2419503" y="399182"/>
                  </a:cubicBezTo>
                  <a:cubicBezTo>
                    <a:pt x="2419503" y="619644"/>
                    <a:pt x="2328527" y="798363"/>
                    <a:pt x="2216303" y="798363"/>
                  </a:cubicBezTo>
                  <a:lnTo>
                    <a:pt x="203200" y="798363"/>
                  </a:lnTo>
                  <a:cubicBezTo>
                    <a:pt x="90976" y="798363"/>
                    <a:pt x="0" y="619644"/>
                    <a:pt x="0" y="399182"/>
                  </a:cubicBezTo>
                  <a:cubicBezTo>
                    <a:pt x="0" y="178720"/>
                    <a:pt x="90976" y="0"/>
                    <a:pt x="203200" y="0"/>
                  </a:cubicBezTo>
                  <a:close/>
                </a:path>
              </a:pathLst>
            </a:custGeom>
            <a:solidFill>
              <a:srgbClr val="8C52FF"/>
            </a:solidFill>
          </p:spPr>
        </p:sp>
        <p:sp>
          <p:nvSpPr>
            <p:cNvPr id="13" name="TextBox 13"/>
            <p:cNvSpPr txBox="1"/>
            <p:nvPr/>
          </p:nvSpPr>
          <p:spPr>
            <a:xfrm>
              <a:off x="0" y="-38100"/>
              <a:ext cx="2419503" cy="836463"/>
            </a:xfrm>
            <a:prstGeom prst="rect">
              <a:avLst/>
            </a:prstGeom>
          </p:spPr>
          <p:txBody>
            <a:bodyPr lIns="50800" tIns="50800" rIns="50800" bIns="50800" rtlCol="0" anchor="ctr"/>
            <a:lstStyle/>
            <a:p>
              <a:pPr algn="ctr">
                <a:lnSpc>
                  <a:spcPts val="3694"/>
                </a:lnSpc>
              </a:pPr>
              <a:r>
                <a:rPr lang="en-US" sz="2639" b="1">
                  <a:solidFill>
                    <a:srgbClr val="ECECED"/>
                  </a:solidFill>
                  <a:latin typeface="Open Sauce Bold"/>
                  <a:ea typeface="Open Sauce Bold"/>
                  <a:cs typeface="Open Sauce Bold"/>
                  <a:sym typeface="Open Sauce Bold"/>
                </a:rPr>
                <a:t>Ibrahim Kamal Alzayat</a:t>
              </a:r>
            </a:p>
            <a:p>
              <a:pPr algn="ctr">
                <a:lnSpc>
                  <a:spcPts val="3694"/>
                </a:lnSpc>
              </a:pPr>
              <a:endParaRPr lang="en-US" sz="2639" b="1">
                <a:solidFill>
                  <a:srgbClr val="ECECED"/>
                </a:solidFill>
                <a:latin typeface="Open Sauce Bold"/>
                <a:ea typeface="Open Sauce Bold"/>
                <a:cs typeface="Open Sauce Bold"/>
                <a:sym typeface="Open Sauce Bold"/>
              </a:endParaRPr>
            </a:p>
            <a:p>
              <a:pPr algn="ctr">
                <a:lnSpc>
                  <a:spcPts val="3694"/>
                </a:lnSpc>
              </a:pPr>
              <a:r>
                <a:rPr lang="en-US" sz="2639" b="1">
                  <a:solidFill>
                    <a:srgbClr val="ECECED"/>
                  </a:solidFill>
                  <a:latin typeface="Open Sauce Bold"/>
                  <a:ea typeface="Open Sauce Bold"/>
                  <a:cs typeface="Open Sauce Bold"/>
                  <a:sym typeface="Open Sauce Bold"/>
                </a:rPr>
                <a:t>Zeyad Mahmoud</a:t>
              </a:r>
            </a:p>
          </p:txBody>
        </p:sp>
      </p:grpSp>
      <p:sp>
        <p:nvSpPr>
          <p:cNvPr id="14" name="TextBox 14"/>
          <p:cNvSpPr txBox="1"/>
          <p:nvPr/>
        </p:nvSpPr>
        <p:spPr>
          <a:xfrm>
            <a:off x="2957372" y="1830567"/>
            <a:ext cx="12373256" cy="861590"/>
          </a:xfrm>
          <a:prstGeom prst="rect">
            <a:avLst/>
          </a:prstGeom>
        </p:spPr>
        <p:txBody>
          <a:bodyPr lIns="0" tIns="0" rIns="0" bIns="0" rtlCol="0" anchor="t">
            <a:spAutoFit/>
          </a:bodyPr>
          <a:lstStyle/>
          <a:p>
            <a:pPr algn="ctr">
              <a:lnSpc>
                <a:spcPts val="7499"/>
              </a:lnSpc>
            </a:pPr>
            <a:r>
              <a:rPr lang="en-US" sz="4278" b="1">
                <a:solidFill>
                  <a:srgbClr val="8C52FF"/>
                </a:solidFill>
                <a:latin typeface="Open Sauce Bold"/>
                <a:ea typeface="Open Sauce Bold"/>
                <a:cs typeface="Open Sauce Bold"/>
                <a:sym typeface="Open Sauce Bold"/>
              </a:rPr>
              <a:t>Meet the Team</a:t>
            </a:r>
          </a:p>
        </p:txBody>
      </p:sp>
      <p:sp>
        <p:nvSpPr>
          <p:cNvPr id="15" name="Freeform 15"/>
          <p:cNvSpPr/>
          <p:nvPr/>
        </p:nvSpPr>
        <p:spPr>
          <a:xfrm flipH="1">
            <a:off x="13511139" y="6708925"/>
            <a:ext cx="5982013" cy="3958281"/>
          </a:xfrm>
          <a:custGeom>
            <a:avLst/>
            <a:gdLst/>
            <a:ahLst/>
            <a:cxnLst/>
            <a:rect l="l" t="t" r="r" b="b"/>
            <a:pathLst>
              <a:path w="5982013" h="3958281">
                <a:moveTo>
                  <a:pt x="5982012" y="0"/>
                </a:moveTo>
                <a:lnTo>
                  <a:pt x="0" y="0"/>
                </a:lnTo>
                <a:lnTo>
                  <a:pt x="0" y="3958281"/>
                </a:lnTo>
                <a:lnTo>
                  <a:pt x="5982012" y="3958281"/>
                </a:lnTo>
                <a:lnTo>
                  <a:pt x="5982012"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16" name="Freeform 16"/>
          <p:cNvSpPr/>
          <p:nvPr/>
        </p:nvSpPr>
        <p:spPr>
          <a:xfrm flipV="1">
            <a:off x="-1389681" y="-330424"/>
            <a:ext cx="5982013" cy="3958281"/>
          </a:xfrm>
          <a:custGeom>
            <a:avLst/>
            <a:gdLst/>
            <a:ahLst/>
            <a:cxnLst/>
            <a:rect l="l" t="t" r="r" b="b"/>
            <a:pathLst>
              <a:path w="5982013" h="3958281">
                <a:moveTo>
                  <a:pt x="0" y="3958281"/>
                </a:moveTo>
                <a:lnTo>
                  <a:pt x="5982013" y="3958281"/>
                </a:lnTo>
                <a:lnTo>
                  <a:pt x="5982013" y="0"/>
                </a:lnTo>
                <a:lnTo>
                  <a:pt x="0" y="0"/>
                </a:lnTo>
                <a:lnTo>
                  <a:pt x="0" y="3958281"/>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17" name="AutoShape 17"/>
          <p:cNvSpPr/>
          <p:nvPr/>
        </p:nvSpPr>
        <p:spPr>
          <a:xfrm flipV="1">
            <a:off x="2225989" y="4374595"/>
            <a:ext cx="3820888" cy="3118"/>
          </a:xfrm>
          <a:prstGeom prst="line">
            <a:avLst/>
          </a:prstGeom>
          <a:ln w="38100" cap="flat">
            <a:solidFill>
              <a:srgbClr val="000000"/>
            </a:solidFill>
            <a:prstDash val="solid"/>
            <a:headEnd type="none" w="sm" len="sm"/>
            <a:tailEnd type="none" w="sm" len="sm"/>
          </a:ln>
        </p:spPr>
      </p:sp>
      <p:grpSp>
        <p:nvGrpSpPr>
          <p:cNvPr id="18" name="Group 18"/>
          <p:cNvGrpSpPr/>
          <p:nvPr/>
        </p:nvGrpSpPr>
        <p:grpSpPr>
          <a:xfrm>
            <a:off x="6847362" y="3605690"/>
            <a:ext cx="4593275" cy="1515643"/>
            <a:chOff x="0" y="0"/>
            <a:chExt cx="2419503" cy="798363"/>
          </a:xfrm>
        </p:grpSpPr>
        <p:sp>
          <p:nvSpPr>
            <p:cNvPr id="19" name="Freeform 19"/>
            <p:cNvSpPr/>
            <p:nvPr/>
          </p:nvSpPr>
          <p:spPr>
            <a:xfrm>
              <a:off x="0" y="0"/>
              <a:ext cx="2419503" cy="798363"/>
            </a:xfrm>
            <a:custGeom>
              <a:avLst/>
              <a:gdLst/>
              <a:ahLst/>
              <a:cxnLst/>
              <a:rect l="l" t="t" r="r" b="b"/>
              <a:pathLst>
                <a:path w="2419503" h="798363">
                  <a:moveTo>
                    <a:pt x="2216303" y="0"/>
                  </a:moveTo>
                  <a:cubicBezTo>
                    <a:pt x="2328527" y="0"/>
                    <a:pt x="2419503" y="178720"/>
                    <a:pt x="2419503" y="399182"/>
                  </a:cubicBezTo>
                  <a:cubicBezTo>
                    <a:pt x="2419503" y="619644"/>
                    <a:pt x="2328527" y="798363"/>
                    <a:pt x="2216303" y="798363"/>
                  </a:cubicBezTo>
                  <a:lnTo>
                    <a:pt x="203200" y="798363"/>
                  </a:lnTo>
                  <a:cubicBezTo>
                    <a:pt x="90976" y="798363"/>
                    <a:pt x="0" y="619644"/>
                    <a:pt x="0" y="399182"/>
                  </a:cubicBezTo>
                  <a:cubicBezTo>
                    <a:pt x="0" y="178720"/>
                    <a:pt x="90976" y="0"/>
                    <a:pt x="203200" y="0"/>
                  </a:cubicBezTo>
                  <a:close/>
                </a:path>
              </a:pathLst>
            </a:custGeom>
            <a:solidFill>
              <a:srgbClr val="8C52FF"/>
            </a:solidFill>
          </p:spPr>
        </p:sp>
        <p:sp>
          <p:nvSpPr>
            <p:cNvPr id="20" name="TextBox 20"/>
            <p:cNvSpPr txBox="1"/>
            <p:nvPr/>
          </p:nvSpPr>
          <p:spPr>
            <a:xfrm>
              <a:off x="0" y="-38100"/>
              <a:ext cx="2419503" cy="836463"/>
            </a:xfrm>
            <a:prstGeom prst="rect">
              <a:avLst/>
            </a:prstGeom>
          </p:spPr>
          <p:txBody>
            <a:bodyPr lIns="50800" tIns="50800" rIns="50800" bIns="50800" rtlCol="0" anchor="ctr"/>
            <a:lstStyle/>
            <a:p>
              <a:pPr algn="ctr">
                <a:lnSpc>
                  <a:spcPts val="3694"/>
                </a:lnSpc>
              </a:pPr>
              <a:r>
                <a:rPr lang="en-US" sz="2639" b="1">
                  <a:solidFill>
                    <a:srgbClr val="ECECED"/>
                  </a:solidFill>
                  <a:latin typeface="Open Sauce Bold"/>
                  <a:ea typeface="Open Sauce Bold"/>
                  <a:cs typeface="Open Sauce Bold"/>
                  <a:sym typeface="Open Sauce Bold"/>
                </a:rPr>
                <a:t>Abdelrahman</a:t>
              </a:r>
            </a:p>
            <a:p>
              <a:pPr algn="ctr">
                <a:lnSpc>
                  <a:spcPts val="3694"/>
                </a:lnSpc>
              </a:pPr>
              <a:endParaRPr lang="en-US" sz="2639" b="1">
                <a:solidFill>
                  <a:srgbClr val="ECECED"/>
                </a:solidFill>
                <a:latin typeface="Open Sauce Bold"/>
                <a:ea typeface="Open Sauce Bold"/>
                <a:cs typeface="Open Sauce Bold"/>
                <a:sym typeface="Open Sauce Bold"/>
              </a:endParaRPr>
            </a:p>
            <a:p>
              <a:pPr algn="ctr">
                <a:lnSpc>
                  <a:spcPts val="3694"/>
                </a:lnSpc>
              </a:pPr>
              <a:r>
                <a:rPr lang="en-US" sz="2639" b="1">
                  <a:solidFill>
                    <a:srgbClr val="ECECED"/>
                  </a:solidFill>
                  <a:latin typeface="Open Sauce Bold"/>
                  <a:ea typeface="Open Sauce Bold"/>
                  <a:cs typeface="Open Sauce Bold"/>
                  <a:sym typeface="Open Sauce Bold"/>
                </a:rPr>
                <a:t>Hassan Magdy Elshaer</a:t>
              </a:r>
            </a:p>
          </p:txBody>
        </p:sp>
      </p:grpSp>
      <p:sp>
        <p:nvSpPr>
          <p:cNvPr id="21" name="AutoShape 21"/>
          <p:cNvSpPr/>
          <p:nvPr/>
        </p:nvSpPr>
        <p:spPr>
          <a:xfrm>
            <a:off x="7177640" y="4355545"/>
            <a:ext cx="3932721" cy="0"/>
          </a:xfrm>
          <a:prstGeom prst="line">
            <a:avLst/>
          </a:prstGeom>
          <a:ln w="38100" cap="flat">
            <a:solidFill>
              <a:srgbClr val="000000"/>
            </a:solidFill>
            <a:prstDash val="solid"/>
            <a:headEnd type="none" w="sm" len="sm"/>
            <a:tailEnd type="none" w="sm" len="sm"/>
          </a:ln>
        </p:spPr>
      </p:sp>
      <p:grpSp>
        <p:nvGrpSpPr>
          <p:cNvPr id="22" name="Group 22"/>
          <p:cNvGrpSpPr/>
          <p:nvPr/>
        </p:nvGrpSpPr>
        <p:grpSpPr>
          <a:xfrm>
            <a:off x="11850213" y="3605690"/>
            <a:ext cx="4593275" cy="1515643"/>
            <a:chOff x="0" y="0"/>
            <a:chExt cx="2419503" cy="798363"/>
          </a:xfrm>
        </p:grpSpPr>
        <p:sp>
          <p:nvSpPr>
            <p:cNvPr id="23" name="Freeform 23"/>
            <p:cNvSpPr/>
            <p:nvPr/>
          </p:nvSpPr>
          <p:spPr>
            <a:xfrm>
              <a:off x="0" y="0"/>
              <a:ext cx="2419503" cy="798363"/>
            </a:xfrm>
            <a:custGeom>
              <a:avLst/>
              <a:gdLst/>
              <a:ahLst/>
              <a:cxnLst/>
              <a:rect l="l" t="t" r="r" b="b"/>
              <a:pathLst>
                <a:path w="2419503" h="798363">
                  <a:moveTo>
                    <a:pt x="2216303" y="0"/>
                  </a:moveTo>
                  <a:cubicBezTo>
                    <a:pt x="2328527" y="0"/>
                    <a:pt x="2419503" y="178720"/>
                    <a:pt x="2419503" y="399182"/>
                  </a:cubicBezTo>
                  <a:cubicBezTo>
                    <a:pt x="2419503" y="619644"/>
                    <a:pt x="2328527" y="798363"/>
                    <a:pt x="2216303" y="798363"/>
                  </a:cubicBezTo>
                  <a:lnTo>
                    <a:pt x="203200" y="798363"/>
                  </a:lnTo>
                  <a:cubicBezTo>
                    <a:pt x="90976" y="798363"/>
                    <a:pt x="0" y="619644"/>
                    <a:pt x="0" y="399182"/>
                  </a:cubicBezTo>
                  <a:cubicBezTo>
                    <a:pt x="0" y="178720"/>
                    <a:pt x="90976" y="0"/>
                    <a:pt x="203200" y="0"/>
                  </a:cubicBezTo>
                  <a:close/>
                </a:path>
              </a:pathLst>
            </a:custGeom>
            <a:solidFill>
              <a:srgbClr val="8C52FF"/>
            </a:solidFill>
          </p:spPr>
        </p:sp>
        <p:sp>
          <p:nvSpPr>
            <p:cNvPr id="24" name="TextBox 24"/>
            <p:cNvSpPr txBox="1"/>
            <p:nvPr/>
          </p:nvSpPr>
          <p:spPr>
            <a:xfrm>
              <a:off x="0" y="-38100"/>
              <a:ext cx="2419503" cy="836463"/>
            </a:xfrm>
            <a:prstGeom prst="rect">
              <a:avLst/>
            </a:prstGeom>
          </p:spPr>
          <p:txBody>
            <a:bodyPr lIns="50800" tIns="50800" rIns="50800" bIns="50800" rtlCol="0" anchor="ctr"/>
            <a:lstStyle/>
            <a:p>
              <a:pPr algn="ctr">
                <a:lnSpc>
                  <a:spcPts val="3694"/>
                </a:lnSpc>
              </a:pPr>
              <a:r>
                <a:rPr lang="en-US" sz="2639" b="1">
                  <a:solidFill>
                    <a:srgbClr val="ECECED"/>
                  </a:solidFill>
                  <a:latin typeface="Open Sauce Bold"/>
                  <a:ea typeface="Open Sauce Bold"/>
                  <a:cs typeface="Open Sauce Bold"/>
                  <a:sym typeface="Open Sauce Bold"/>
                </a:rPr>
                <a:t>Hager Gamal</a:t>
              </a:r>
            </a:p>
            <a:p>
              <a:pPr algn="ctr">
                <a:lnSpc>
                  <a:spcPts val="3694"/>
                </a:lnSpc>
              </a:pPr>
              <a:endParaRPr lang="en-US" sz="2639" b="1">
                <a:solidFill>
                  <a:srgbClr val="ECECED"/>
                </a:solidFill>
                <a:latin typeface="Open Sauce Bold"/>
                <a:ea typeface="Open Sauce Bold"/>
                <a:cs typeface="Open Sauce Bold"/>
                <a:sym typeface="Open Sauce Bold"/>
              </a:endParaRPr>
            </a:p>
            <a:p>
              <a:pPr algn="ctr">
                <a:lnSpc>
                  <a:spcPts val="3694"/>
                </a:lnSpc>
              </a:pPr>
              <a:r>
                <a:rPr lang="en-US" sz="2639" b="1">
                  <a:solidFill>
                    <a:srgbClr val="ECECED"/>
                  </a:solidFill>
                  <a:latin typeface="Open Sauce Bold"/>
                  <a:ea typeface="Open Sauce Bold"/>
                  <a:cs typeface="Open Sauce Bold"/>
                  <a:sym typeface="Open Sauce Bold"/>
                </a:rPr>
                <a:t>Mariam Mustafa</a:t>
              </a:r>
            </a:p>
          </p:txBody>
        </p:sp>
      </p:grpSp>
      <p:sp>
        <p:nvSpPr>
          <p:cNvPr id="25" name="AutoShape 25"/>
          <p:cNvSpPr/>
          <p:nvPr/>
        </p:nvSpPr>
        <p:spPr>
          <a:xfrm>
            <a:off x="12240738" y="4363511"/>
            <a:ext cx="3932721" cy="0"/>
          </a:xfrm>
          <a:prstGeom prst="line">
            <a:avLst/>
          </a:prstGeom>
          <a:ln w="38100" cap="flat">
            <a:solidFill>
              <a:srgbClr val="000000"/>
            </a:solidFill>
            <a:prstDash val="solid"/>
            <a:headEnd type="none" w="sm" len="sm"/>
            <a:tailEnd type="none" w="sm" len="sm"/>
          </a:ln>
        </p:spPr>
      </p:sp>
      <p:sp>
        <p:nvSpPr>
          <p:cNvPr id="26" name="Freeform 26"/>
          <p:cNvSpPr/>
          <p:nvPr/>
        </p:nvSpPr>
        <p:spPr>
          <a:xfrm>
            <a:off x="5441678" y="1590447"/>
            <a:ext cx="1560904" cy="1560904"/>
          </a:xfrm>
          <a:custGeom>
            <a:avLst/>
            <a:gdLst/>
            <a:ahLst/>
            <a:cxnLst/>
            <a:rect l="l" t="t" r="r" b="b"/>
            <a:pathLst>
              <a:path w="1560904" h="1560904">
                <a:moveTo>
                  <a:pt x="0" y="0"/>
                </a:moveTo>
                <a:lnTo>
                  <a:pt x="1560904" y="0"/>
                </a:lnTo>
                <a:lnTo>
                  <a:pt x="1560904" y="1560904"/>
                </a:lnTo>
                <a:lnTo>
                  <a:pt x="0" y="1560904"/>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30051" y="2908382"/>
            <a:ext cx="4743040" cy="812350"/>
            <a:chOff x="0" y="0"/>
            <a:chExt cx="1249196" cy="213952"/>
          </a:xfrm>
        </p:grpSpPr>
        <p:sp>
          <p:nvSpPr>
            <p:cNvPr id="3" name="Freeform 3"/>
            <p:cNvSpPr/>
            <p:nvPr/>
          </p:nvSpPr>
          <p:spPr>
            <a:xfrm>
              <a:off x="0" y="0"/>
              <a:ext cx="1249196" cy="213952"/>
            </a:xfrm>
            <a:custGeom>
              <a:avLst/>
              <a:gdLst/>
              <a:ahLst/>
              <a:cxnLst/>
              <a:rect l="l" t="t" r="r" b="b"/>
              <a:pathLst>
                <a:path w="1249196" h="213952">
                  <a:moveTo>
                    <a:pt x="40807" y="0"/>
                  </a:moveTo>
                  <a:lnTo>
                    <a:pt x="1208389" y="0"/>
                  </a:lnTo>
                  <a:cubicBezTo>
                    <a:pt x="1230926" y="0"/>
                    <a:pt x="1249196" y="18270"/>
                    <a:pt x="1249196" y="40807"/>
                  </a:cubicBezTo>
                  <a:lnTo>
                    <a:pt x="1249196" y="173146"/>
                  </a:lnTo>
                  <a:cubicBezTo>
                    <a:pt x="1249196" y="183968"/>
                    <a:pt x="1244896" y="194348"/>
                    <a:pt x="1237244" y="202000"/>
                  </a:cubicBezTo>
                  <a:cubicBezTo>
                    <a:pt x="1229591" y="209653"/>
                    <a:pt x="1219212" y="213952"/>
                    <a:pt x="1208389" y="213952"/>
                  </a:cubicBezTo>
                  <a:lnTo>
                    <a:pt x="40807" y="213952"/>
                  </a:lnTo>
                  <a:cubicBezTo>
                    <a:pt x="29984" y="213952"/>
                    <a:pt x="19605" y="209653"/>
                    <a:pt x="11952" y="202000"/>
                  </a:cubicBezTo>
                  <a:cubicBezTo>
                    <a:pt x="4299" y="194348"/>
                    <a:pt x="0" y="183968"/>
                    <a:pt x="0" y="173146"/>
                  </a:cubicBezTo>
                  <a:lnTo>
                    <a:pt x="0" y="40807"/>
                  </a:lnTo>
                  <a:cubicBezTo>
                    <a:pt x="0" y="29984"/>
                    <a:pt x="4299" y="19605"/>
                    <a:pt x="11952" y="11952"/>
                  </a:cubicBezTo>
                  <a:cubicBezTo>
                    <a:pt x="19605" y="4299"/>
                    <a:pt x="29984" y="0"/>
                    <a:pt x="40807" y="0"/>
                  </a:cubicBezTo>
                  <a:close/>
                </a:path>
              </a:pathLst>
            </a:custGeom>
            <a:solidFill>
              <a:srgbClr val="ECECED"/>
            </a:solidFill>
          </p:spPr>
        </p:sp>
        <p:sp>
          <p:nvSpPr>
            <p:cNvPr id="4" name="TextBox 4"/>
            <p:cNvSpPr txBox="1"/>
            <p:nvPr/>
          </p:nvSpPr>
          <p:spPr>
            <a:xfrm>
              <a:off x="0" y="-66675"/>
              <a:ext cx="1249196" cy="280627"/>
            </a:xfrm>
            <a:prstGeom prst="rect">
              <a:avLst/>
            </a:prstGeom>
          </p:spPr>
          <p:txBody>
            <a:bodyPr lIns="50800" tIns="50800" rIns="50800" bIns="50800" rtlCol="0" anchor="ctr"/>
            <a:lstStyle/>
            <a:p>
              <a:pPr algn="ctr">
                <a:lnSpc>
                  <a:spcPts val="3919"/>
                </a:lnSpc>
              </a:pPr>
              <a:r>
                <a:rPr lang="en-US" sz="2799" b="1">
                  <a:solidFill>
                    <a:srgbClr val="8C52FF"/>
                  </a:solidFill>
                  <a:latin typeface="Open Sauce Bold"/>
                  <a:ea typeface="Open Sauce Bold"/>
                  <a:cs typeface="Open Sauce Bold"/>
                  <a:sym typeface="Open Sauce Bold"/>
                </a:rPr>
                <a:t>Data Collection</a:t>
              </a:r>
            </a:p>
          </p:txBody>
        </p:sp>
      </p:grpSp>
      <p:sp>
        <p:nvSpPr>
          <p:cNvPr id="5" name="TextBox 5"/>
          <p:cNvSpPr txBox="1"/>
          <p:nvPr/>
        </p:nvSpPr>
        <p:spPr>
          <a:xfrm>
            <a:off x="1398405" y="1410591"/>
            <a:ext cx="3572437" cy="898523"/>
          </a:xfrm>
          <a:prstGeom prst="rect">
            <a:avLst/>
          </a:prstGeom>
        </p:spPr>
        <p:txBody>
          <a:bodyPr lIns="0" tIns="0" rIns="0" bIns="0" rtlCol="0" anchor="t">
            <a:spAutoFit/>
          </a:bodyPr>
          <a:lstStyle/>
          <a:p>
            <a:pPr algn="ctr">
              <a:lnSpc>
                <a:spcPts val="7708"/>
              </a:lnSpc>
            </a:pPr>
            <a:r>
              <a:rPr lang="en-US" sz="4397" b="1">
                <a:solidFill>
                  <a:srgbClr val="8C52FF"/>
                </a:solidFill>
                <a:latin typeface="Open Sauce Bold"/>
                <a:ea typeface="Open Sauce Bold"/>
                <a:cs typeface="Open Sauce Bold"/>
                <a:sym typeface="Open Sauce Bold"/>
              </a:rPr>
              <a:t>Workflow</a:t>
            </a:r>
          </a:p>
        </p:txBody>
      </p:sp>
      <p:sp>
        <p:nvSpPr>
          <p:cNvPr id="6" name="Freeform 6"/>
          <p:cNvSpPr/>
          <p:nvPr/>
        </p:nvSpPr>
        <p:spPr>
          <a:xfrm flipH="1">
            <a:off x="13511139" y="6708925"/>
            <a:ext cx="5982013" cy="3958281"/>
          </a:xfrm>
          <a:custGeom>
            <a:avLst/>
            <a:gdLst/>
            <a:ahLst/>
            <a:cxnLst/>
            <a:rect l="l" t="t" r="r" b="b"/>
            <a:pathLst>
              <a:path w="5982013" h="3958281">
                <a:moveTo>
                  <a:pt x="5982012" y="0"/>
                </a:moveTo>
                <a:lnTo>
                  <a:pt x="0" y="0"/>
                </a:lnTo>
                <a:lnTo>
                  <a:pt x="0" y="3958281"/>
                </a:lnTo>
                <a:lnTo>
                  <a:pt x="5982012" y="3958281"/>
                </a:lnTo>
                <a:lnTo>
                  <a:pt x="5982012"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7" name="Freeform 7"/>
          <p:cNvSpPr/>
          <p:nvPr/>
        </p:nvSpPr>
        <p:spPr>
          <a:xfrm flipV="1">
            <a:off x="-1389681" y="-330424"/>
            <a:ext cx="5982013" cy="3958281"/>
          </a:xfrm>
          <a:custGeom>
            <a:avLst/>
            <a:gdLst/>
            <a:ahLst/>
            <a:cxnLst/>
            <a:rect l="l" t="t" r="r" b="b"/>
            <a:pathLst>
              <a:path w="5982013" h="3958281">
                <a:moveTo>
                  <a:pt x="0" y="3958281"/>
                </a:moveTo>
                <a:lnTo>
                  <a:pt x="5982013" y="3958281"/>
                </a:lnTo>
                <a:lnTo>
                  <a:pt x="5982013" y="0"/>
                </a:lnTo>
                <a:lnTo>
                  <a:pt x="0" y="0"/>
                </a:lnTo>
                <a:lnTo>
                  <a:pt x="0" y="3958281"/>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3601571" y="4083789"/>
            <a:ext cx="5664221" cy="812350"/>
            <a:chOff x="0" y="0"/>
            <a:chExt cx="1491811" cy="213952"/>
          </a:xfrm>
        </p:grpSpPr>
        <p:sp>
          <p:nvSpPr>
            <p:cNvPr id="9" name="Freeform 9"/>
            <p:cNvSpPr/>
            <p:nvPr/>
          </p:nvSpPr>
          <p:spPr>
            <a:xfrm>
              <a:off x="0" y="0"/>
              <a:ext cx="1491811" cy="213952"/>
            </a:xfrm>
            <a:custGeom>
              <a:avLst/>
              <a:gdLst/>
              <a:ahLst/>
              <a:cxnLst/>
              <a:rect l="l" t="t" r="r" b="b"/>
              <a:pathLst>
                <a:path w="1491811" h="213952">
                  <a:moveTo>
                    <a:pt x="34170" y="0"/>
                  </a:moveTo>
                  <a:lnTo>
                    <a:pt x="1457641" y="0"/>
                  </a:lnTo>
                  <a:cubicBezTo>
                    <a:pt x="1476513" y="0"/>
                    <a:pt x="1491811" y="15299"/>
                    <a:pt x="1491811" y="34170"/>
                  </a:cubicBezTo>
                  <a:lnTo>
                    <a:pt x="1491811" y="179782"/>
                  </a:lnTo>
                  <a:cubicBezTo>
                    <a:pt x="1491811" y="188845"/>
                    <a:pt x="1488211" y="197536"/>
                    <a:pt x="1481803" y="203944"/>
                  </a:cubicBezTo>
                  <a:cubicBezTo>
                    <a:pt x="1475395" y="210352"/>
                    <a:pt x="1466704" y="213952"/>
                    <a:pt x="1457641" y="213952"/>
                  </a:cubicBezTo>
                  <a:lnTo>
                    <a:pt x="34170" y="213952"/>
                  </a:lnTo>
                  <a:cubicBezTo>
                    <a:pt x="15299" y="213952"/>
                    <a:pt x="0" y="198654"/>
                    <a:pt x="0" y="179782"/>
                  </a:cubicBezTo>
                  <a:lnTo>
                    <a:pt x="0" y="34170"/>
                  </a:lnTo>
                  <a:cubicBezTo>
                    <a:pt x="0" y="15299"/>
                    <a:pt x="15299" y="0"/>
                    <a:pt x="34170" y="0"/>
                  </a:cubicBezTo>
                  <a:close/>
                </a:path>
              </a:pathLst>
            </a:custGeom>
            <a:solidFill>
              <a:srgbClr val="ECECED"/>
            </a:solidFill>
          </p:spPr>
        </p:sp>
        <p:sp>
          <p:nvSpPr>
            <p:cNvPr id="10" name="TextBox 10"/>
            <p:cNvSpPr txBox="1"/>
            <p:nvPr/>
          </p:nvSpPr>
          <p:spPr>
            <a:xfrm>
              <a:off x="0" y="-66675"/>
              <a:ext cx="1491811" cy="280627"/>
            </a:xfrm>
            <a:prstGeom prst="rect">
              <a:avLst/>
            </a:prstGeom>
          </p:spPr>
          <p:txBody>
            <a:bodyPr lIns="50800" tIns="50800" rIns="50800" bIns="50800" rtlCol="0" anchor="ctr"/>
            <a:lstStyle/>
            <a:p>
              <a:pPr algn="ctr">
                <a:lnSpc>
                  <a:spcPts val="3919"/>
                </a:lnSpc>
              </a:pPr>
              <a:r>
                <a:rPr lang="en-US" sz="2799" b="1">
                  <a:solidFill>
                    <a:srgbClr val="8C52FF"/>
                  </a:solidFill>
                  <a:latin typeface="Open Sauce Bold"/>
                  <a:ea typeface="Open Sauce Bold"/>
                  <a:cs typeface="Open Sauce Bold"/>
                  <a:sym typeface="Open Sauce Bold"/>
                </a:rPr>
                <a:t>Data Cleaning &amp; Preparation</a:t>
              </a:r>
            </a:p>
          </p:txBody>
        </p:sp>
      </p:grpSp>
      <p:grpSp>
        <p:nvGrpSpPr>
          <p:cNvPr id="11" name="Group 11"/>
          <p:cNvGrpSpPr/>
          <p:nvPr/>
        </p:nvGrpSpPr>
        <p:grpSpPr>
          <a:xfrm>
            <a:off x="8924892" y="6599687"/>
            <a:ext cx="5770706" cy="812350"/>
            <a:chOff x="0" y="0"/>
            <a:chExt cx="1519857" cy="213952"/>
          </a:xfrm>
        </p:grpSpPr>
        <p:sp>
          <p:nvSpPr>
            <p:cNvPr id="12" name="Freeform 12"/>
            <p:cNvSpPr/>
            <p:nvPr/>
          </p:nvSpPr>
          <p:spPr>
            <a:xfrm>
              <a:off x="0" y="0"/>
              <a:ext cx="1519857" cy="213952"/>
            </a:xfrm>
            <a:custGeom>
              <a:avLst/>
              <a:gdLst/>
              <a:ahLst/>
              <a:cxnLst/>
              <a:rect l="l" t="t" r="r" b="b"/>
              <a:pathLst>
                <a:path w="1519857" h="213952">
                  <a:moveTo>
                    <a:pt x="33540" y="0"/>
                  </a:moveTo>
                  <a:lnTo>
                    <a:pt x="1486317" y="0"/>
                  </a:lnTo>
                  <a:cubicBezTo>
                    <a:pt x="1504841" y="0"/>
                    <a:pt x="1519857" y="15016"/>
                    <a:pt x="1519857" y="33540"/>
                  </a:cubicBezTo>
                  <a:lnTo>
                    <a:pt x="1519857" y="180413"/>
                  </a:lnTo>
                  <a:cubicBezTo>
                    <a:pt x="1519857" y="189308"/>
                    <a:pt x="1516323" y="197839"/>
                    <a:pt x="1510033" y="204129"/>
                  </a:cubicBezTo>
                  <a:cubicBezTo>
                    <a:pt x="1503743" y="210419"/>
                    <a:pt x="1495212" y="213952"/>
                    <a:pt x="1486317" y="213952"/>
                  </a:cubicBezTo>
                  <a:lnTo>
                    <a:pt x="33540" y="213952"/>
                  </a:lnTo>
                  <a:cubicBezTo>
                    <a:pt x="15016" y="213952"/>
                    <a:pt x="0" y="198936"/>
                    <a:pt x="0" y="180413"/>
                  </a:cubicBezTo>
                  <a:lnTo>
                    <a:pt x="0" y="33540"/>
                  </a:lnTo>
                  <a:cubicBezTo>
                    <a:pt x="0" y="15016"/>
                    <a:pt x="15016" y="0"/>
                    <a:pt x="33540" y="0"/>
                  </a:cubicBezTo>
                  <a:close/>
                </a:path>
              </a:pathLst>
            </a:custGeom>
            <a:solidFill>
              <a:srgbClr val="ECECED"/>
            </a:solidFill>
          </p:spPr>
        </p:sp>
        <p:sp>
          <p:nvSpPr>
            <p:cNvPr id="13" name="TextBox 13"/>
            <p:cNvSpPr txBox="1"/>
            <p:nvPr/>
          </p:nvSpPr>
          <p:spPr>
            <a:xfrm>
              <a:off x="0" y="-66675"/>
              <a:ext cx="1519857" cy="280627"/>
            </a:xfrm>
            <a:prstGeom prst="rect">
              <a:avLst/>
            </a:prstGeom>
          </p:spPr>
          <p:txBody>
            <a:bodyPr lIns="50800" tIns="50800" rIns="50800" bIns="50800" rtlCol="0" anchor="ctr"/>
            <a:lstStyle/>
            <a:p>
              <a:pPr algn="ctr">
                <a:lnSpc>
                  <a:spcPts val="3919"/>
                </a:lnSpc>
              </a:pPr>
              <a:r>
                <a:rPr lang="en-US" sz="2799" b="1">
                  <a:solidFill>
                    <a:srgbClr val="8C52FF"/>
                  </a:solidFill>
                  <a:latin typeface="Open Sauce Bold"/>
                  <a:ea typeface="Open Sauce Bold"/>
                  <a:cs typeface="Open Sauce Bold"/>
                  <a:sym typeface="Open Sauce Bold"/>
                </a:rPr>
                <a:t>Data Analysis &amp; KPI Extraction</a:t>
              </a:r>
            </a:p>
          </p:txBody>
        </p:sp>
      </p:grpSp>
      <p:grpSp>
        <p:nvGrpSpPr>
          <p:cNvPr id="14" name="Group 14"/>
          <p:cNvGrpSpPr/>
          <p:nvPr/>
        </p:nvGrpSpPr>
        <p:grpSpPr>
          <a:xfrm>
            <a:off x="6772480" y="5259196"/>
            <a:ext cx="6521782" cy="812350"/>
            <a:chOff x="0" y="0"/>
            <a:chExt cx="1717671" cy="213952"/>
          </a:xfrm>
        </p:grpSpPr>
        <p:sp>
          <p:nvSpPr>
            <p:cNvPr id="15" name="Freeform 15"/>
            <p:cNvSpPr/>
            <p:nvPr/>
          </p:nvSpPr>
          <p:spPr>
            <a:xfrm>
              <a:off x="0" y="0"/>
              <a:ext cx="1717671" cy="213952"/>
            </a:xfrm>
            <a:custGeom>
              <a:avLst/>
              <a:gdLst/>
              <a:ahLst/>
              <a:cxnLst/>
              <a:rect l="l" t="t" r="r" b="b"/>
              <a:pathLst>
                <a:path w="1717671" h="213952">
                  <a:moveTo>
                    <a:pt x="29677" y="0"/>
                  </a:moveTo>
                  <a:lnTo>
                    <a:pt x="1687994" y="0"/>
                  </a:lnTo>
                  <a:cubicBezTo>
                    <a:pt x="1695865" y="0"/>
                    <a:pt x="1703413" y="3127"/>
                    <a:pt x="1708979" y="8692"/>
                  </a:cubicBezTo>
                  <a:cubicBezTo>
                    <a:pt x="1714544" y="14258"/>
                    <a:pt x="1717671" y="21806"/>
                    <a:pt x="1717671" y="29677"/>
                  </a:cubicBezTo>
                  <a:lnTo>
                    <a:pt x="1717671" y="184275"/>
                  </a:lnTo>
                  <a:cubicBezTo>
                    <a:pt x="1717671" y="200665"/>
                    <a:pt x="1704384" y="213952"/>
                    <a:pt x="1687994" y="213952"/>
                  </a:cubicBezTo>
                  <a:lnTo>
                    <a:pt x="29677" y="213952"/>
                  </a:lnTo>
                  <a:cubicBezTo>
                    <a:pt x="13287" y="213952"/>
                    <a:pt x="0" y="200665"/>
                    <a:pt x="0" y="184275"/>
                  </a:cubicBezTo>
                  <a:lnTo>
                    <a:pt x="0" y="29677"/>
                  </a:lnTo>
                  <a:cubicBezTo>
                    <a:pt x="0" y="13287"/>
                    <a:pt x="13287" y="0"/>
                    <a:pt x="29677" y="0"/>
                  </a:cubicBezTo>
                  <a:close/>
                </a:path>
              </a:pathLst>
            </a:custGeom>
            <a:solidFill>
              <a:srgbClr val="ECECED"/>
            </a:solidFill>
          </p:spPr>
        </p:sp>
        <p:sp>
          <p:nvSpPr>
            <p:cNvPr id="16" name="TextBox 16"/>
            <p:cNvSpPr txBox="1"/>
            <p:nvPr/>
          </p:nvSpPr>
          <p:spPr>
            <a:xfrm>
              <a:off x="0" y="-66675"/>
              <a:ext cx="1717671" cy="280627"/>
            </a:xfrm>
            <a:prstGeom prst="rect">
              <a:avLst/>
            </a:prstGeom>
          </p:spPr>
          <p:txBody>
            <a:bodyPr lIns="50800" tIns="50800" rIns="50800" bIns="50800" rtlCol="0" anchor="ctr"/>
            <a:lstStyle/>
            <a:p>
              <a:pPr algn="ctr">
                <a:lnSpc>
                  <a:spcPts val="3919"/>
                </a:lnSpc>
              </a:pPr>
              <a:r>
                <a:rPr lang="en-US" sz="2799" b="1">
                  <a:solidFill>
                    <a:srgbClr val="8C52FF"/>
                  </a:solidFill>
                  <a:latin typeface="Open Sauce Bold"/>
                  <a:ea typeface="Open Sauce Bold"/>
                  <a:cs typeface="Open Sauce Bold"/>
                  <a:sym typeface="Open Sauce Bold"/>
                </a:rPr>
                <a:t>Dashboard Design &amp; Development</a:t>
              </a:r>
            </a:p>
          </p:txBody>
        </p:sp>
      </p:grpSp>
      <p:grpSp>
        <p:nvGrpSpPr>
          <p:cNvPr id="17" name="Group 17"/>
          <p:cNvGrpSpPr/>
          <p:nvPr/>
        </p:nvGrpSpPr>
        <p:grpSpPr>
          <a:xfrm>
            <a:off x="11296412" y="7890630"/>
            <a:ext cx="5395245" cy="812350"/>
            <a:chOff x="0" y="0"/>
            <a:chExt cx="1420970" cy="213952"/>
          </a:xfrm>
        </p:grpSpPr>
        <p:sp>
          <p:nvSpPr>
            <p:cNvPr id="18" name="Freeform 18"/>
            <p:cNvSpPr/>
            <p:nvPr/>
          </p:nvSpPr>
          <p:spPr>
            <a:xfrm>
              <a:off x="0" y="0"/>
              <a:ext cx="1420970" cy="213952"/>
            </a:xfrm>
            <a:custGeom>
              <a:avLst/>
              <a:gdLst/>
              <a:ahLst/>
              <a:cxnLst/>
              <a:rect l="l" t="t" r="r" b="b"/>
              <a:pathLst>
                <a:path w="1420970" h="213952">
                  <a:moveTo>
                    <a:pt x="35874" y="0"/>
                  </a:moveTo>
                  <a:lnTo>
                    <a:pt x="1385096" y="0"/>
                  </a:lnTo>
                  <a:cubicBezTo>
                    <a:pt x="1404909" y="0"/>
                    <a:pt x="1420970" y="16061"/>
                    <a:pt x="1420970" y="35874"/>
                  </a:cubicBezTo>
                  <a:lnTo>
                    <a:pt x="1420970" y="178078"/>
                  </a:lnTo>
                  <a:cubicBezTo>
                    <a:pt x="1420970" y="197891"/>
                    <a:pt x="1404909" y="213952"/>
                    <a:pt x="1385096" y="213952"/>
                  </a:cubicBezTo>
                  <a:lnTo>
                    <a:pt x="35874" y="213952"/>
                  </a:lnTo>
                  <a:cubicBezTo>
                    <a:pt x="16061" y="213952"/>
                    <a:pt x="0" y="197891"/>
                    <a:pt x="0" y="178078"/>
                  </a:cubicBezTo>
                  <a:lnTo>
                    <a:pt x="0" y="35874"/>
                  </a:lnTo>
                  <a:cubicBezTo>
                    <a:pt x="0" y="16061"/>
                    <a:pt x="16061" y="0"/>
                    <a:pt x="35874" y="0"/>
                  </a:cubicBezTo>
                  <a:close/>
                </a:path>
              </a:pathLst>
            </a:custGeom>
            <a:solidFill>
              <a:srgbClr val="ECECED"/>
            </a:solidFill>
          </p:spPr>
        </p:sp>
        <p:sp>
          <p:nvSpPr>
            <p:cNvPr id="19" name="TextBox 19"/>
            <p:cNvSpPr txBox="1"/>
            <p:nvPr/>
          </p:nvSpPr>
          <p:spPr>
            <a:xfrm>
              <a:off x="0" y="-66675"/>
              <a:ext cx="1420970" cy="280627"/>
            </a:xfrm>
            <a:prstGeom prst="rect">
              <a:avLst/>
            </a:prstGeom>
          </p:spPr>
          <p:txBody>
            <a:bodyPr lIns="50800" tIns="50800" rIns="50800" bIns="50800" rtlCol="0" anchor="ctr"/>
            <a:lstStyle/>
            <a:p>
              <a:pPr algn="ctr">
                <a:lnSpc>
                  <a:spcPts val="3919"/>
                </a:lnSpc>
              </a:pPr>
              <a:r>
                <a:rPr lang="en-US" sz="2799" b="1">
                  <a:solidFill>
                    <a:srgbClr val="8C52FF"/>
                  </a:solidFill>
                  <a:latin typeface="Open Sauce Bold"/>
                  <a:ea typeface="Open Sauce Bold"/>
                  <a:cs typeface="Open Sauce Bold"/>
                  <a:sym typeface="Open Sauce Bold"/>
                </a:rPr>
                <a:t>Insights &amp; Recommendations</a:t>
              </a:r>
            </a:p>
          </p:txBody>
        </p:sp>
      </p:grpSp>
      <p:sp>
        <p:nvSpPr>
          <p:cNvPr id="20" name="Freeform 20"/>
          <p:cNvSpPr/>
          <p:nvPr/>
        </p:nvSpPr>
        <p:spPr>
          <a:xfrm>
            <a:off x="4713425" y="1349082"/>
            <a:ext cx="1259666" cy="1259666"/>
          </a:xfrm>
          <a:custGeom>
            <a:avLst/>
            <a:gdLst/>
            <a:ahLst/>
            <a:cxnLst/>
            <a:rect l="l" t="t" r="r" b="b"/>
            <a:pathLst>
              <a:path w="1259666" h="1259666">
                <a:moveTo>
                  <a:pt x="0" y="0"/>
                </a:moveTo>
                <a:lnTo>
                  <a:pt x="1259666" y="0"/>
                </a:lnTo>
                <a:lnTo>
                  <a:pt x="1259666" y="1259666"/>
                </a:lnTo>
                <a:lnTo>
                  <a:pt x="0" y="1259666"/>
                </a:lnTo>
                <a:lnTo>
                  <a:pt x="0" y="0"/>
                </a:lnTo>
                <a:close/>
              </a:path>
            </a:pathLst>
          </a:custGeom>
          <a:blipFill>
            <a:blip r:embed="rId4"/>
            <a:stretch>
              <a:fillRect/>
            </a:stretch>
          </a:blipFill>
        </p:spPr>
      </p:sp>
      <p:sp>
        <p:nvSpPr>
          <p:cNvPr id="21" name="Freeform 21"/>
          <p:cNvSpPr/>
          <p:nvPr/>
        </p:nvSpPr>
        <p:spPr>
          <a:xfrm>
            <a:off x="14695598" y="328063"/>
            <a:ext cx="3299795" cy="3299795"/>
          </a:xfrm>
          <a:custGeom>
            <a:avLst/>
            <a:gdLst/>
            <a:ahLst/>
            <a:cxnLst/>
            <a:rect l="l" t="t" r="r" b="b"/>
            <a:pathLst>
              <a:path w="3299795" h="3299795">
                <a:moveTo>
                  <a:pt x="0" y="0"/>
                </a:moveTo>
                <a:lnTo>
                  <a:pt x="3299794" y="0"/>
                </a:lnTo>
                <a:lnTo>
                  <a:pt x="3299794" y="3299794"/>
                </a:lnTo>
                <a:lnTo>
                  <a:pt x="0" y="3299794"/>
                </a:lnTo>
                <a:lnTo>
                  <a:pt x="0" y="0"/>
                </a:lnTo>
                <a:close/>
              </a:path>
            </a:pathLst>
          </a:custGeom>
          <a:blipFill>
            <a:blip r:embed="rId5"/>
            <a:stretch>
              <a:fillRect/>
            </a:stretch>
          </a:blipFill>
        </p:spPr>
      </p:sp>
      <p:sp>
        <p:nvSpPr>
          <p:cNvPr id="22" name="Freeform 22"/>
          <p:cNvSpPr/>
          <p:nvPr/>
        </p:nvSpPr>
        <p:spPr>
          <a:xfrm>
            <a:off x="1608914" y="3914062"/>
            <a:ext cx="1575710" cy="1151805"/>
          </a:xfrm>
          <a:custGeom>
            <a:avLst/>
            <a:gdLst/>
            <a:ahLst/>
            <a:cxnLst/>
            <a:rect l="l" t="t" r="r" b="b"/>
            <a:pathLst>
              <a:path w="1575710" h="1151805">
                <a:moveTo>
                  <a:pt x="0" y="0"/>
                </a:moveTo>
                <a:lnTo>
                  <a:pt x="1575710" y="0"/>
                </a:lnTo>
                <a:lnTo>
                  <a:pt x="1575710" y="1151805"/>
                </a:lnTo>
                <a:lnTo>
                  <a:pt x="0" y="1151805"/>
                </a:lnTo>
                <a:lnTo>
                  <a:pt x="0" y="0"/>
                </a:lnTo>
                <a:close/>
              </a:path>
            </a:pathLst>
          </a:custGeom>
          <a:blipFill>
            <a:blip r:embed="rId6">
              <a:alphaModFix amt="52000"/>
            </a:blip>
            <a:stretch>
              <a:fillRect l="-7173" t="-38091" b="-8525"/>
            </a:stretch>
          </a:blipFill>
        </p:spPr>
      </p:sp>
      <p:sp>
        <p:nvSpPr>
          <p:cNvPr id="23" name="Freeform 23"/>
          <p:cNvSpPr/>
          <p:nvPr/>
        </p:nvSpPr>
        <p:spPr>
          <a:xfrm>
            <a:off x="4397382" y="5089468"/>
            <a:ext cx="1575710" cy="1151805"/>
          </a:xfrm>
          <a:custGeom>
            <a:avLst/>
            <a:gdLst/>
            <a:ahLst/>
            <a:cxnLst/>
            <a:rect l="l" t="t" r="r" b="b"/>
            <a:pathLst>
              <a:path w="1575710" h="1151805">
                <a:moveTo>
                  <a:pt x="0" y="0"/>
                </a:moveTo>
                <a:lnTo>
                  <a:pt x="1575709" y="0"/>
                </a:lnTo>
                <a:lnTo>
                  <a:pt x="1575709" y="1151805"/>
                </a:lnTo>
                <a:lnTo>
                  <a:pt x="0" y="1151805"/>
                </a:lnTo>
                <a:lnTo>
                  <a:pt x="0" y="0"/>
                </a:lnTo>
                <a:close/>
              </a:path>
            </a:pathLst>
          </a:custGeom>
          <a:blipFill>
            <a:blip r:embed="rId6">
              <a:alphaModFix amt="52000"/>
            </a:blip>
            <a:stretch>
              <a:fillRect l="-7173" t="-38091" b="-8525"/>
            </a:stretch>
          </a:blipFill>
        </p:spPr>
      </p:sp>
      <p:sp>
        <p:nvSpPr>
          <p:cNvPr id="24" name="Freeform 24"/>
          <p:cNvSpPr/>
          <p:nvPr/>
        </p:nvSpPr>
        <p:spPr>
          <a:xfrm>
            <a:off x="6772480" y="6429960"/>
            <a:ext cx="1575710" cy="1151805"/>
          </a:xfrm>
          <a:custGeom>
            <a:avLst/>
            <a:gdLst/>
            <a:ahLst/>
            <a:cxnLst/>
            <a:rect l="l" t="t" r="r" b="b"/>
            <a:pathLst>
              <a:path w="1575710" h="1151805">
                <a:moveTo>
                  <a:pt x="0" y="0"/>
                </a:moveTo>
                <a:lnTo>
                  <a:pt x="1575710" y="0"/>
                </a:lnTo>
                <a:lnTo>
                  <a:pt x="1575710" y="1151805"/>
                </a:lnTo>
                <a:lnTo>
                  <a:pt x="0" y="1151805"/>
                </a:lnTo>
                <a:lnTo>
                  <a:pt x="0" y="0"/>
                </a:lnTo>
                <a:close/>
              </a:path>
            </a:pathLst>
          </a:custGeom>
          <a:blipFill>
            <a:blip r:embed="rId6">
              <a:alphaModFix amt="52000"/>
            </a:blip>
            <a:stretch>
              <a:fillRect l="-7173" t="-38091" b="-8525"/>
            </a:stretch>
          </a:blipFill>
        </p:spPr>
      </p:sp>
      <p:sp>
        <p:nvSpPr>
          <p:cNvPr id="25" name="Freeform 25"/>
          <p:cNvSpPr/>
          <p:nvPr/>
        </p:nvSpPr>
        <p:spPr>
          <a:xfrm>
            <a:off x="9265792" y="7720902"/>
            <a:ext cx="1575710" cy="1151805"/>
          </a:xfrm>
          <a:custGeom>
            <a:avLst/>
            <a:gdLst/>
            <a:ahLst/>
            <a:cxnLst/>
            <a:rect l="l" t="t" r="r" b="b"/>
            <a:pathLst>
              <a:path w="1575710" h="1151805">
                <a:moveTo>
                  <a:pt x="0" y="0"/>
                </a:moveTo>
                <a:lnTo>
                  <a:pt x="1575710" y="0"/>
                </a:lnTo>
                <a:lnTo>
                  <a:pt x="1575710" y="1151805"/>
                </a:lnTo>
                <a:lnTo>
                  <a:pt x="0" y="1151805"/>
                </a:lnTo>
                <a:lnTo>
                  <a:pt x="0" y="0"/>
                </a:lnTo>
                <a:close/>
              </a:path>
            </a:pathLst>
          </a:custGeom>
          <a:blipFill>
            <a:blip r:embed="rId6">
              <a:alphaModFix amt="52000"/>
            </a:blip>
            <a:stretch>
              <a:fillRect l="-7173" t="-38091" b="-8525"/>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80392"/>
            <a:ext cx="9381419" cy="898523"/>
          </a:xfrm>
          <a:prstGeom prst="rect">
            <a:avLst/>
          </a:prstGeom>
        </p:spPr>
        <p:txBody>
          <a:bodyPr lIns="0" tIns="0" rIns="0" bIns="0" rtlCol="0" anchor="t">
            <a:spAutoFit/>
          </a:bodyPr>
          <a:lstStyle/>
          <a:p>
            <a:pPr algn="ctr">
              <a:lnSpc>
                <a:spcPts val="7708"/>
              </a:lnSpc>
            </a:pPr>
            <a:r>
              <a:rPr lang="en-US" sz="4397" b="1">
                <a:solidFill>
                  <a:srgbClr val="8C52FF"/>
                </a:solidFill>
                <a:latin typeface="Open Sauce Bold"/>
                <a:ea typeface="Open Sauce Bold"/>
                <a:cs typeface="Open Sauce Bold"/>
                <a:sym typeface="Open Sauce Bold"/>
              </a:rPr>
              <a:t>Workflow - Data Collection</a:t>
            </a:r>
          </a:p>
        </p:txBody>
      </p:sp>
      <p:sp>
        <p:nvSpPr>
          <p:cNvPr id="3" name="Freeform 3"/>
          <p:cNvSpPr/>
          <p:nvPr/>
        </p:nvSpPr>
        <p:spPr>
          <a:xfrm flipH="1">
            <a:off x="13511139" y="6708925"/>
            <a:ext cx="5982013" cy="3958281"/>
          </a:xfrm>
          <a:custGeom>
            <a:avLst/>
            <a:gdLst/>
            <a:ahLst/>
            <a:cxnLst/>
            <a:rect l="l" t="t" r="r" b="b"/>
            <a:pathLst>
              <a:path w="5982013" h="3958281">
                <a:moveTo>
                  <a:pt x="5982012" y="0"/>
                </a:moveTo>
                <a:lnTo>
                  <a:pt x="0" y="0"/>
                </a:lnTo>
                <a:lnTo>
                  <a:pt x="0" y="3958281"/>
                </a:lnTo>
                <a:lnTo>
                  <a:pt x="5982012" y="3958281"/>
                </a:lnTo>
                <a:lnTo>
                  <a:pt x="5982012"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flipV="1">
            <a:off x="-1389681" y="-330424"/>
            <a:ext cx="5982013" cy="3958281"/>
          </a:xfrm>
          <a:custGeom>
            <a:avLst/>
            <a:gdLst/>
            <a:ahLst/>
            <a:cxnLst/>
            <a:rect l="l" t="t" r="r" b="b"/>
            <a:pathLst>
              <a:path w="5982013" h="3958281">
                <a:moveTo>
                  <a:pt x="0" y="3958281"/>
                </a:moveTo>
                <a:lnTo>
                  <a:pt x="5982013" y="3958281"/>
                </a:lnTo>
                <a:lnTo>
                  <a:pt x="5982013" y="0"/>
                </a:lnTo>
                <a:lnTo>
                  <a:pt x="0" y="0"/>
                </a:lnTo>
                <a:lnTo>
                  <a:pt x="0" y="3958281"/>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5" name="Freeform 5"/>
          <p:cNvSpPr/>
          <p:nvPr/>
        </p:nvSpPr>
        <p:spPr>
          <a:xfrm>
            <a:off x="9849871" y="2474512"/>
            <a:ext cx="6309703" cy="6029864"/>
          </a:xfrm>
          <a:custGeom>
            <a:avLst/>
            <a:gdLst/>
            <a:ahLst/>
            <a:cxnLst/>
            <a:rect l="l" t="t" r="r" b="b"/>
            <a:pathLst>
              <a:path w="6309703" h="6029864">
                <a:moveTo>
                  <a:pt x="0" y="0"/>
                </a:moveTo>
                <a:lnTo>
                  <a:pt x="6309703" y="0"/>
                </a:lnTo>
                <a:lnTo>
                  <a:pt x="6309703" y="6029864"/>
                </a:lnTo>
                <a:lnTo>
                  <a:pt x="0" y="6029864"/>
                </a:lnTo>
                <a:lnTo>
                  <a:pt x="0" y="0"/>
                </a:lnTo>
                <a:close/>
              </a:path>
            </a:pathLst>
          </a:custGeom>
          <a:blipFill>
            <a:blip r:embed="rId4"/>
            <a:stretch>
              <a:fillRect r="-76729"/>
            </a:stretch>
          </a:blipFill>
        </p:spPr>
      </p:sp>
      <p:sp>
        <p:nvSpPr>
          <p:cNvPr id="6" name="TextBox 6"/>
          <p:cNvSpPr txBox="1"/>
          <p:nvPr/>
        </p:nvSpPr>
        <p:spPr>
          <a:xfrm>
            <a:off x="1028700" y="3963417"/>
            <a:ext cx="7811700" cy="1526028"/>
          </a:xfrm>
          <a:prstGeom prst="rect">
            <a:avLst/>
          </a:prstGeom>
        </p:spPr>
        <p:txBody>
          <a:bodyPr lIns="0" tIns="0" rIns="0" bIns="0" rtlCol="0" anchor="t">
            <a:spAutoFit/>
          </a:bodyPr>
          <a:lstStyle/>
          <a:p>
            <a:pPr marL="630465" lvl="1" indent="-315232" algn="l">
              <a:lnSpc>
                <a:spcPts val="4088"/>
              </a:lnSpc>
              <a:buFont typeface="Arial"/>
              <a:buChar char="•"/>
            </a:pPr>
            <a:r>
              <a:rPr lang="en-US" sz="2920">
                <a:solidFill>
                  <a:srgbClr val="000000"/>
                </a:solidFill>
                <a:latin typeface="Open Sauce"/>
                <a:ea typeface="Open Sauce"/>
                <a:cs typeface="Open Sauce"/>
                <a:sym typeface="Open Sauce"/>
              </a:rPr>
              <a:t>Simulated HR dataset provided by the organizers, representing employee data from the technology company </a:t>
            </a:r>
            <a:r>
              <a:rPr lang="en-US" sz="2920" b="1">
                <a:solidFill>
                  <a:srgbClr val="834ABD"/>
                </a:solidFill>
                <a:latin typeface="Open Sauce Bold"/>
                <a:ea typeface="Open Sauce Bold"/>
                <a:cs typeface="Open Sauce Bold"/>
                <a:sym typeface="Open Sauce Bold"/>
              </a:rPr>
              <a:t>BenQ.</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01326" y="1080392"/>
            <a:ext cx="11613222" cy="898523"/>
          </a:xfrm>
          <a:prstGeom prst="rect">
            <a:avLst/>
          </a:prstGeom>
        </p:spPr>
        <p:txBody>
          <a:bodyPr lIns="0" tIns="0" rIns="0" bIns="0" rtlCol="0" anchor="t">
            <a:spAutoFit/>
          </a:bodyPr>
          <a:lstStyle/>
          <a:p>
            <a:pPr algn="ctr">
              <a:lnSpc>
                <a:spcPts val="7708"/>
              </a:lnSpc>
            </a:pPr>
            <a:r>
              <a:rPr lang="en-US" sz="4397" b="1">
                <a:solidFill>
                  <a:srgbClr val="8C52FF"/>
                </a:solidFill>
                <a:latin typeface="Open Sauce Bold"/>
                <a:ea typeface="Open Sauce Bold"/>
                <a:cs typeface="Open Sauce Bold"/>
                <a:sym typeface="Open Sauce Bold"/>
              </a:rPr>
              <a:t>Workflow - Data Cleaning &amp; Preparation</a:t>
            </a:r>
          </a:p>
        </p:txBody>
      </p:sp>
      <p:sp>
        <p:nvSpPr>
          <p:cNvPr id="3" name="Freeform 3"/>
          <p:cNvSpPr/>
          <p:nvPr/>
        </p:nvSpPr>
        <p:spPr>
          <a:xfrm flipH="1">
            <a:off x="14664692" y="6526785"/>
            <a:ext cx="5982013" cy="3958281"/>
          </a:xfrm>
          <a:custGeom>
            <a:avLst/>
            <a:gdLst/>
            <a:ahLst/>
            <a:cxnLst/>
            <a:rect l="l" t="t" r="r" b="b"/>
            <a:pathLst>
              <a:path w="5982013" h="3958281">
                <a:moveTo>
                  <a:pt x="5982013" y="0"/>
                </a:moveTo>
                <a:lnTo>
                  <a:pt x="0" y="0"/>
                </a:lnTo>
                <a:lnTo>
                  <a:pt x="0" y="3958281"/>
                </a:lnTo>
                <a:lnTo>
                  <a:pt x="5982013" y="3958281"/>
                </a:lnTo>
                <a:lnTo>
                  <a:pt x="5982013"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flipV="1">
            <a:off x="-1389681" y="-330424"/>
            <a:ext cx="5982013" cy="3958281"/>
          </a:xfrm>
          <a:custGeom>
            <a:avLst/>
            <a:gdLst/>
            <a:ahLst/>
            <a:cxnLst/>
            <a:rect l="l" t="t" r="r" b="b"/>
            <a:pathLst>
              <a:path w="5982013" h="3958281">
                <a:moveTo>
                  <a:pt x="0" y="3958281"/>
                </a:moveTo>
                <a:lnTo>
                  <a:pt x="5982013" y="3958281"/>
                </a:lnTo>
                <a:lnTo>
                  <a:pt x="5982013" y="0"/>
                </a:lnTo>
                <a:lnTo>
                  <a:pt x="0" y="0"/>
                </a:lnTo>
                <a:lnTo>
                  <a:pt x="0" y="3958281"/>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5" name="Freeform 5"/>
          <p:cNvSpPr/>
          <p:nvPr/>
        </p:nvSpPr>
        <p:spPr>
          <a:xfrm>
            <a:off x="364453" y="7851884"/>
            <a:ext cx="2120994" cy="2120994"/>
          </a:xfrm>
          <a:custGeom>
            <a:avLst/>
            <a:gdLst/>
            <a:ahLst/>
            <a:cxnLst/>
            <a:rect l="l" t="t" r="r" b="b"/>
            <a:pathLst>
              <a:path w="2120994" h="2120994">
                <a:moveTo>
                  <a:pt x="0" y="0"/>
                </a:moveTo>
                <a:lnTo>
                  <a:pt x="2120994" y="0"/>
                </a:lnTo>
                <a:lnTo>
                  <a:pt x="2120994" y="2120995"/>
                </a:lnTo>
                <a:lnTo>
                  <a:pt x="0" y="2120995"/>
                </a:lnTo>
                <a:lnTo>
                  <a:pt x="0" y="0"/>
                </a:lnTo>
                <a:close/>
              </a:path>
            </a:pathLst>
          </a:custGeom>
          <a:blipFill>
            <a:blip r:embed="rId4"/>
            <a:stretch>
              <a:fillRect/>
            </a:stretch>
          </a:blipFill>
        </p:spPr>
      </p:sp>
      <p:sp>
        <p:nvSpPr>
          <p:cNvPr id="6" name="Freeform 6"/>
          <p:cNvSpPr/>
          <p:nvPr/>
        </p:nvSpPr>
        <p:spPr>
          <a:xfrm>
            <a:off x="9517706" y="3132299"/>
            <a:ext cx="8355703" cy="4685102"/>
          </a:xfrm>
          <a:custGeom>
            <a:avLst/>
            <a:gdLst/>
            <a:ahLst/>
            <a:cxnLst/>
            <a:rect l="l" t="t" r="r" b="b"/>
            <a:pathLst>
              <a:path w="8355703" h="4685102">
                <a:moveTo>
                  <a:pt x="0" y="0"/>
                </a:moveTo>
                <a:lnTo>
                  <a:pt x="8355702" y="0"/>
                </a:lnTo>
                <a:lnTo>
                  <a:pt x="8355702" y="4685102"/>
                </a:lnTo>
                <a:lnTo>
                  <a:pt x="0" y="4685102"/>
                </a:lnTo>
                <a:lnTo>
                  <a:pt x="0" y="0"/>
                </a:lnTo>
                <a:close/>
              </a:path>
            </a:pathLst>
          </a:custGeom>
          <a:blipFill>
            <a:blip r:embed="rId5"/>
            <a:stretch>
              <a:fillRect l="-4048" r="-45973"/>
            </a:stretch>
          </a:blipFill>
          <a:ln w="38100" cap="sq">
            <a:solidFill>
              <a:srgbClr val="ECECED"/>
            </a:solidFill>
            <a:prstDash val="solid"/>
            <a:miter/>
          </a:ln>
        </p:spPr>
      </p:sp>
      <p:sp>
        <p:nvSpPr>
          <p:cNvPr id="7" name="TextBox 7"/>
          <p:cNvSpPr txBox="1"/>
          <p:nvPr/>
        </p:nvSpPr>
        <p:spPr>
          <a:xfrm>
            <a:off x="1424950" y="2403721"/>
            <a:ext cx="8092756" cy="5448163"/>
          </a:xfrm>
          <a:prstGeom prst="rect">
            <a:avLst/>
          </a:prstGeom>
        </p:spPr>
        <p:txBody>
          <a:bodyPr lIns="0" tIns="0" rIns="0" bIns="0" rtlCol="0" anchor="t">
            <a:spAutoFit/>
          </a:bodyPr>
          <a:lstStyle/>
          <a:p>
            <a:pPr marL="532494" lvl="1" indent="-266247" algn="l">
              <a:lnSpc>
                <a:spcPts val="4323"/>
              </a:lnSpc>
              <a:buFont typeface="Arial"/>
              <a:buChar char="•"/>
            </a:pPr>
            <a:r>
              <a:rPr lang="en-US" sz="2466" b="1">
                <a:solidFill>
                  <a:srgbClr val="8C52FF"/>
                </a:solidFill>
                <a:latin typeface="Open Sauce Bold"/>
                <a:ea typeface="Open Sauce Bold"/>
                <a:cs typeface="Open Sauce Bold"/>
                <a:sym typeface="Open Sauce Bold"/>
              </a:rPr>
              <a:t>Source Connection:</a:t>
            </a:r>
            <a:r>
              <a:rPr lang="en-US" sz="2466">
                <a:solidFill>
                  <a:srgbClr val="000000"/>
                </a:solidFill>
                <a:latin typeface="Open Sauce"/>
                <a:ea typeface="Open Sauce"/>
                <a:cs typeface="Open Sauce"/>
                <a:sym typeface="Open Sauce"/>
              </a:rPr>
              <a:t> Securely integrated the raw data source to enable live data refresh.</a:t>
            </a:r>
          </a:p>
          <a:p>
            <a:pPr marL="532494" lvl="1" indent="-266247" algn="l">
              <a:lnSpc>
                <a:spcPts val="4323"/>
              </a:lnSpc>
              <a:buFont typeface="Arial"/>
              <a:buChar char="•"/>
            </a:pPr>
            <a:r>
              <a:rPr lang="en-US" sz="2466" b="1">
                <a:solidFill>
                  <a:srgbClr val="8C52FF"/>
                </a:solidFill>
                <a:latin typeface="Open Sauce Bold"/>
                <a:ea typeface="Open Sauce Bold"/>
                <a:cs typeface="Open Sauce Bold"/>
                <a:sym typeface="Open Sauce Bold"/>
              </a:rPr>
              <a:t>Schema Definition: </a:t>
            </a:r>
            <a:r>
              <a:rPr lang="en-US" sz="2466">
                <a:solidFill>
                  <a:srgbClr val="000000"/>
                </a:solidFill>
                <a:latin typeface="Open Sauce"/>
                <a:ea typeface="Open Sauce"/>
                <a:cs typeface="Open Sauce"/>
                <a:sym typeface="Open Sauce"/>
              </a:rPr>
              <a:t>Designated definitive column headers to structure the data model.</a:t>
            </a:r>
          </a:p>
          <a:p>
            <a:pPr marL="532494" lvl="1" indent="-266247" algn="l">
              <a:lnSpc>
                <a:spcPts val="4323"/>
              </a:lnSpc>
              <a:buFont typeface="Arial"/>
              <a:buChar char="•"/>
            </a:pPr>
            <a:r>
              <a:rPr lang="en-US" sz="2466" b="1">
                <a:solidFill>
                  <a:srgbClr val="8C52FF"/>
                </a:solidFill>
                <a:latin typeface="Open Sauce Bold"/>
                <a:ea typeface="Open Sauce Bold"/>
                <a:cs typeface="Open Sauce Bold"/>
                <a:sym typeface="Open Sauce Bold"/>
              </a:rPr>
              <a:t>Type Casting:</a:t>
            </a:r>
            <a:r>
              <a:rPr lang="en-US" sz="2466">
                <a:solidFill>
                  <a:srgbClr val="000000"/>
                </a:solidFill>
                <a:latin typeface="Open Sauce"/>
                <a:ea typeface="Open Sauce"/>
                <a:cs typeface="Open Sauce"/>
                <a:sym typeface="Open Sauce"/>
              </a:rPr>
              <a:t> Enforced strict data types to guarantee calculation accuracy.</a:t>
            </a:r>
          </a:p>
          <a:p>
            <a:pPr marL="532494" lvl="1" indent="-266247" algn="l">
              <a:lnSpc>
                <a:spcPts val="4323"/>
              </a:lnSpc>
              <a:buFont typeface="Arial"/>
              <a:buChar char="•"/>
            </a:pPr>
            <a:r>
              <a:rPr lang="en-US" sz="2466" b="1">
                <a:solidFill>
                  <a:srgbClr val="8C52FF"/>
                </a:solidFill>
                <a:latin typeface="Open Sauce Bold"/>
                <a:ea typeface="Open Sauce Bold"/>
                <a:cs typeface="Open Sauce Bold"/>
                <a:sym typeface="Open Sauce Bold"/>
              </a:rPr>
              <a:t>Duplication Removal:</a:t>
            </a:r>
            <a:r>
              <a:rPr lang="en-US" sz="2466">
                <a:solidFill>
                  <a:srgbClr val="000000"/>
                </a:solidFill>
                <a:latin typeface="Open Sauce"/>
                <a:ea typeface="Open Sauce"/>
                <a:cs typeface="Open Sauce"/>
                <a:sym typeface="Open Sauce"/>
              </a:rPr>
              <a:t> Removed identical records to ensure unique transaction reporting.</a:t>
            </a:r>
          </a:p>
          <a:p>
            <a:pPr marL="532494" lvl="1" indent="-266247" algn="l">
              <a:lnSpc>
                <a:spcPts val="4323"/>
              </a:lnSpc>
              <a:buFont typeface="Arial"/>
              <a:buChar char="•"/>
            </a:pPr>
            <a:r>
              <a:rPr lang="en-US" sz="2466" b="1">
                <a:solidFill>
                  <a:srgbClr val="8C52FF"/>
                </a:solidFill>
                <a:latin typeface="Open Sauce Bold"/>
                <a:ea typeface="Open Sauce Bold"/>
                <a:cs typeface="Open Sauce Bold"/>
                <a:sym typeface="Open Sauce Bold"/>
              </a:rPr>
              <a:t>Data Integrity:</a:t>
            </a:r>
            <a:r>
              <a:rPr lang="en-US" sz="2466">
                <a:solidFill>
                  <a:srgbClr val="000000"/>
                </a:solidFill>
                <a:latin typeface="Open Sauce"/>
                <a:ea typeface="Open Sauce"/>
                <a:cs typeface="Open Sauce"/>
                <a:sym typeface="Open Sauce"/>
              </a:rPr>
              <a:t> Eliminated all blank and null rows for table completeness.</a:t>
            </a:r>
          </a:p>
        </p:txBody>
      </p:sp>
      <p:sp>
        <p:nvSpPr>
          <p:cNvPr id="8" name="TextBox 8"/>
          <p:cNvSpPr txBox="1"/>
          <p:nvPr/>
        </p:nvSpPr>
        <p:spPr>
          <a:xfrm>
            <a:off x="10969075" y="2403721"/>
            <a:ext cx="5452964" cy="510412"/>
          </a:xfrm>
          <a:prstGeom prst="rect">
            <a:avLst/>
          </a:prstGeom>
        </p:spPr>
        <p:txBody>
          <a:bodyPr lIns="0" tIns="0" rIns="0" bIns="0" rtlCol="0" anchor="t">
            <a:spAutoFit/>
          </a:bodyPr>
          <a:lstStyle/>
          <a:p>
            <a:pPr algn="ctr">
              <a:lnSpc>
                <a:spcPts val="4377"/>
              </a:lnSpc>
              <a:spcBef>
                <a:spcPct val="0"/>
              </a:spcBef>
            </a:pPr>
            <a:r>
              <a:rPr lang="en-US" sz="2497">
                <a:solidFill>
                  <a:srgbClr val="000000"/>
                </a:solidFill>
                <a:latin typeface="Open Sauce"/>
                <a:ea typeface="Open Sauce"/>
                <a:cs typeface="Open Sauce"/>
                <a:sym typeface="Open Sauce"/>
              </a:rPr>
              <a:t>Power Query - Data Transformation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14872" y="1079228"/>
            <a:ext cx="7763385" cy="900852"/>
          </a:xfrm>
          <a:prstGeom prst="rect">
            <a:avLst/>
          </a:prstGeom>
        </p:spPr>
        <p:txBody>
          <a:bodyPr lIns="0" tIns="0" rIns="0" bIns="0" rtlCol="0" anchor="t">
            <a:spAutoFit/>
          </a:bodyPr>
          <a:lstStyle/>
          <a:p>
            <a:pPr algn="l">
              <a:lnSpc>
                <a:spcPts val="7708"/>
              </a:lnSpc>
            </a:pPr>
            <a:r>
              <a:rPr lang="en-US" sz="4397" b="1">
                <a:solidFill>
                  <a:srgbClr val="8C52FF"/>
                </a:solidFill>
                <a:latin typeface="Open Sauce Bold"/>
                <a:ea typeface="Open Sauce Bold"/>
                <a:cs typeface="Open Sauce Bold"/>
                <a:sym typeface="Open Sauce Bold"/>
              </a:rPr>
              <a:t>Workflow - Data Modeling </a:t>
            </a:r>
          </a:p>
        </p:txBody>
      </p:sp>
      <p:sp>
        <p:nvSpPr>
          <p:cNvPr id="3" name="Freeform 3"/>
          <p:cNvSpPr/>
          <p:nvPr/>
        </p:nvSpPr>
        <p:spPr>
          <a:xfrm flipV="1">
            <a:off x="82566" y="-330425"/>
            <a:ext cx="5982013" cy="3958281"/>
          </a:xfrm>
          <a:custGeom>
            <a:avLst/>
            <a:gdLst/>
            <a:ahLst/>
            <a:cxnLst/>
            <a:rect l="l" t="t" r="r" b="b"/>
            <a:pathLst>
              <a:path w="5982013" h="3958281">
                <a:moveTo>
                  <a:pt x="0" y="3958281"/>
                </a:moveTo>
                <a:lnTo>
                  <a:pt x="5982013" y="3958281"/>
                </a:lnTo>
                <a:lnTo>
                  <a:pt x="5982013" y="0"/>
                </a:lnTo>
                <a:lnTo>
                  <a:pt x="0" y="0"/>
                </a:lnTo>
                <a:lnTo>
                  <a:pt x="0" y="3958281"/>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25987" y="1178123"/>
            <a:ext cx="941187" cy="941187"/>
          </a:xfrm>
          <a:custGeom>
            <a:avLst/>
            <a:gdLst/>
            <a:ahLst/>
            <a:cxnLst/>
            <a:rect l="l" t="t" r="r" b="b"/>
            <a:pathLst>
              <a:path w="941187" h="941187">
                <a:moveTo>
                  <a:pt x="0" y="0"/>
                </a:moveTo>
                <a:lnTo>
                  <a:pt x="941187" y="0"/>
                </a:lnTo>
                <a:lnTo>
                  <a:pt x="941187" y="941187"/>
                </a:lnTo>
                <a:lnTo>
                  <a:pt x="0" y="941187"/>
                </a:lnTo>
                <a:lnTo>
                  <a:pt x="0" y="0"/>
                </a:lnTo>
                <a:close/>
              </a:path>
            </a:pathLst>
          </a:custGeom>
          <a:blipFill>
            <a:blip r:embed="rId4"/>
            <a:stretch>
              <a:fillRect/>
            </a:stretch>
          </a:blipFill>
        </p:spPr>
      </p:sp>
      <p:sp>
        <p:nvSpPr>
          <p:cNvPr id="5" name="Freeform 5"/>
          <p:cNvSpPr/>
          <p:nvPr/>
        </p:nvSpPr>
        <p:spPr>
          <a:xfrm flipH="1">
            <a:off x="12305987" y="6328719"/>
            <a:ext cx="5982013" cy="3958281"/>
          </a:xfrm>
          <a:custGeom>
            <a:avLst/>
            <a:gdLst/>
            <a:ahLst/>
            <a:cxnLst/>
            <a:rect l="l" t="t" r="r" b="b"/>
            <a:pathLst>
              <a:path w="5982013" h="3958281">
                <a:moveTo>
                  <a:pt x="5982013" y="0"/>
                </a:moveTo>
                <a:lnTo>
                  <a:pt x="0" y="0"/>
                </a:lnTo>
                <a:lnTo>
                  <a:pt x="0" y="3958282"/>
                </a:lnTo>
                <a:lnTo>
                  <a:pt x="5982013" y="3958282"/>
                </a:lnTo>
                <a:lnTo>
                  <a:pt x="5982013"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sp>
        <p:nvSpPr>
          <p:cNvPr id="6" name="Freeform 6"/>
          <p:cNvSpPr/>
          <p:nvPr/>
        </p:nvSpPr>
        <p:spPr>
          <a:xfrm>
            <a:off x="6170828" y="2666915"/>
            <a:ext cx="11835540" cy="6553930"/>
          </a:xfrm>
          <a:custGeom>
            <a:avLst/>
            <a:gdLst/>
            <a:ahLst/>
            <a:cxnLst/>
            <a:rect l="l" t="t" r="r" b="b"/>
            <a:pathLst>
              <a:path w="11835540" h="6553930">
                <a:moveTo>
                  <a:pt x="0" y="0"/>
                </a:moveTo>
                <a:lnTo>
                  <a:pt x="11835540" y="0"/>
                </a:lnTo>
                <a:lnTo>
                  <a:pt x="11835540" y="6553930"/>
                </a:lnTo>
                <a:lnTo>
                  <a:pt x="0" y="6553930"/>
                </a:lnTo>
                <a:lnTo>
                  <a:pt x="0" y="0"/>
                </a:lnTo>
                <a:close/>
              </a:path>
            </a:pathLst>
          </a:custGeom>
          <a:blipFill>
            <a:blip r:embed="rId5"/>
            <a:stretch>
              <a:fillRect/>
            </a:stretch>
          </a:blipFill>
        </p:spPr>
      </p:sp>
      <p:sp>
        <p:nvSpPr>
          <p:cNvPr id="7" name="TextBox 7"/>
          <p:cNvSpPr txBox="1"/>
          <p:nvPr/>
        </p:nvSpPr>
        <p:spPr>
          <a:xfrm>
            <a:off x="394637" y="3513557"/>
            <a:ext cx="5563694" cy="3991369"/>
          </a:xfrm>
          <a:prstGeom prst="rect">
            <a:avLst/>
          </a:prstGeom>
        </p:spPr>
        <p:txBody>
          <a:bodyPr lIns="0" tIns="0" rIns="0" bIns="0" rtlCol="0" anchor="t">
            <a:spAutoFit/>
          </a:bodyPr>
          <a:lstStyle/>
          <a:p>
            <a:pPr marL="496571" lvl="1" indent="-248285" algn="l">
              <a:lnSpc>
                <a:spcPts val="4031"/>
              </a:lnSpc>
              <a:buFont typeface="Arial"/>
              <a:buChar char="•"/>
            </a:pPr>
            <a:r>
              <a:rPr lang="en-US" sz="2300">
                <a:solidFill>
                  <a:srgbClr val="000000"/>
                </a:solidFill>
                <a:latin typeface="Open Sauce"/>
                <a:ea typeface="Open Sauce"/>
                <a:cs typeface="Open Sauce"/>
                <a:sym typeface="Open Sauce"/>
              </a:rPr>
              <a:t>The data model links all key tables to provide a unified view of HR data. </a:t>
            </a:r>
          </a:p>
          <a:p>
            <a:pPr algn="l">
              <a:lnSpc>
                <a:spcPts val="4031"/>
              </a:lnSpc>
            </a:pPr>
            <a:endParaRPr lang="en-US" sz="2300">
              <a:solidFill>
                <a:srgbClr val="000000"/>
              </a:solidFill>
              <a:latin typeface="Open Sauce"/>
              <a:ea typeface="Open Sauce"/>
              <a:cs typeface="Open Sauce"/>
              <a:sym typeface="Open Sauce"/>
            </a:endParaRPr>
          </a:p>
          <a:p>
            <a:pPr marL="496571" lvl="1" indent="-248285" algn="l">
              <a:lnSpc>
                <a:spcPts val="4031"/>
              </a:lnSpc>
              <a:buFont typeface="Arial"/>
              <a:buChar char="•"/>
            </a:pPr>
            <a:r>
              <a:rPr lang="en-US" sz="2300">
                <a:solidFill>
                  <a:srgbClr val="000000"/>
                </a:solidFill>
                <a:latin typeface="Open Sauce"/>
                <a:ea typeface="Open Sauce"/>
                <a:cs typeface="Open Sauce"/>
                <a:sym typeface="Open Sauce"/>
              </a:rPr>
              <a:t>All DAX measures we created are collected in a dedicated tables, powering KPIs like Attrition Rate, Average Salary, and Satisfaction Score.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944</Words>
  <Application>Microsoft Office PowerPoint</Application>
  <PresentationFormat>Custom</PresentationFormat>
  <Paragraphs>109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Open Sauce Bold</vt:lpstr>
      <vt:lpstr>Open Sauce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Analytics Dashboard – Power BI Project</dc:title>
  <cp:lastModifiedBy>Ibrahim Al Zayat</cp:lastModifiedBy>
  <cp:revision>2</cp:revision>
  <dcterms:created xsi:type="dcterms:W3CDTF">2006-08-16T00:00:00Z</dcterms:created>
  <dcterms:modified xsi:type="dcterms:W3CDTF">2025-11-15T09:39:02Z</dcterms:modified>
  <dc:identifier>DAG4BatR50A</dc:identifier>
</cp:coreProperties>
</file>